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365" r:id="rId3"/>
    <p:sldId id="316" r:id="rId4"/>
    <p:sldId id="324" r:id="rId5"/>
    <p:sldId id="364" r:id="rId6"/>
    <p:sldId id="258" r:id="rId7"/>
    <p:sldId id="323" r:id="rId8"/>
    <p:sldId id="325" r:id="rId9"/>
    <p:sldId id="326" r:id="rId10"/>
    <p:sldId id="327" r:id="rId11"/>
    <p:sldId id="328" r:id="rId12"/>
    <p:sldId id="330" r:id="rId13"/>
    <p:sldId id="332" r:id="rId14"/>
    <p:sldId id="331" r:id="rId15"/>
    <p:sldId id="333" r:id="rId16"/>
    <p:sldId id="368" r:id="rId17"/>
    <p:sldId id="369" r:id="rId18"/>
    <p:sldId id="337" r:id="rId19"/>
    <p:sldId id="338" r:id="rId20"/>
    <p:sldId id="339" r:id="rId21"/>
    <p:sldId id="340" r:id="rId22"/>
    <p:sldId id="335" r:id="rId23"/>
    <p:sldId id="403" r:id="rId24"/>
    <p:sldId id="401" r:id="rId25"/>
    <p:sldId id="402" r:id="rId26"/>
    <p:sldId id="374" r:id="rId27"/>
    <p:sldId id="345" r:id="rId28"/>
    <p:sldId id="382" r:id="rId29"/>
    <p:sldId id="346" r:id="rId30"/>
    <p:sldId id="347" r:id="rId31"/>
    <p:sldId id="348" r:id="rId32"/>
    <p:sldId id="383" r:id="rId33"/>
    <p:sldId id="384" r:id="rId34"/>
    <p:sldId id="385" r:id="rId35"/>
    <p:sldId id="386" r:id="rId36"/>
    <p:sldId id="387" r:id="rId37"/>
    <p:sldId id="389" r:id="rId38"/>
    <p:sldId id="390" r:id="rId39"/>
    <p:sldId id="391" r:id="rId40"/>
    <p:sldId id="392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349" r:id="rId49"/>
    <p:sldId id="400" r:id="rId5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1594"/>
    <p:restoredTop sz="95735"/>
  </p:normalViewPr>
  <p:slideViewPr>
    <p:cSldViewPr snapToGrid="0" snapToObjects="1">
      <p:cViewPr>
        <p:scale>
          <a:sx n="106" d="100"/>
          <a:sy n="106" d="100"/>
        </p:scale>
        <p:origin x="1800" y="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722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631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92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72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4214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234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587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399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12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55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14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65234-84F1-DD48-8B4A-EE67EC6A92A0}" type="datetimeFigureOut">
              <a:rPr lang="en-US" smtClean="0"/>
              <a:t>10/6/20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0DA5F-23A2-C14D-96DE-DC3671023E2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27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dre.ucla.edu/helpdesk/KB/View/6079312-i-deleted-a-file-in-my-home-directory--how-can-i-recover-it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33.jpg"/><Relationship Id="rId7" Type="http://schemas.openxmlformats.org/officeDocument/2006/relationships/image" Target="../media/image37.jpg"/><Relationship Id="rId12" Type="http://schemas.openxmlformats.org/officeDocument/2006/relationships/image" Target="../media/image42.png"/><Relationship Id="rId2" Type="http://schemas.openxmlformats.org/officeDocument/2006/relationships/hyperlink" Target="mailto:user@hoffman2.idre.ucla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10" Type="http://schemas.openxmlformats.org/officeDocument/2006/relationships/image" Target="../media/image40.png"/><Relationship Id="rId4" Type="http://schemas.openxmlformats.org/officeDocument/2006/relationships/image" Target="../media/image34.jp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D9D95-BF38-AF4E-989A-D90904532A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942979"/>
            <a:ext cx="7772400" cy="2387600"/>
          </a:xfrm>
        </p:spPr>
        <p:txBody>
          <a:bodyPr/>
          <a:lstStyle/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Intro to UNIX </a:t>
            </a:r>
            <a:br>
              <a:rPr lang="en-US" dirty="0">
                <a:latin typeface="Helvetica" pitchFamily="2" charset="0"/>
                <a:cs typeface="Arial" panose="020B0604020202020204" pitchFamily="34" charset="0"/>
              </a:rPr>
            </a:b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command line</a:t>
            </a:r>
            <a:br>
              <a:rPr lang="en-US" dirty="0">
                <a:latin typeface="Helvetica" pitchFamily="2" charset="0"/>
                <a:cs typeface="Arial" panose="020B0604020202020204" pitchFamily="34" charset="0"/>
              </a:rPr>
            </a:br>
            <a:br>
              <a:rPr lang="en-US" dirty="0">
                <a:latin typeface="Helvetica" pitchFamily="2" charset="0"/>
                <a:cs typeface="Arial" panose="020B0604020202020204" pitchFamily="34" charset="0"/>
              </a:rPr>
            </a:br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Day 1</a:t>
            </a:r>
            <a:endParaRPr dirty="0">
              <a:latin typeface="Helvetica" pitchFamily="2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35440-65F5-5742-BBF5-2677643AEC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997084"/>
            <a:ext cx="7156938" cy="1655762"/>
          </a:xfrm>
        </p:spPr>
        <p:txBody>
          <a:bodyPr/>
          <a:lstStyle/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Asli Yildirim, QCBio Fellow</a:t>
            </a:r>
          </a:p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asliyildirim@g.ucla.edu</a:t>
            </a:r>
          </a:p>
          <a:p>
            <a:endParaRPr lang="en-US" dirty="0">
              <a:latin typeface="Helvetica" pitchFamily="2" charset="0"/>
              <a:cs typeface="Arial" panose="020B0604020202020204" pitchFamily="34" charset="0"/>
            </a:endParaRPr>
          </a:p>
          <a:p>
            <a:r>
              <a:rPr lang="en-US" dirty="0">
                <a:latin typeface="Helvetica" pitchFamily="2" charset="0"/>
                <a:cs typeface="Arial" panose="020B0604020202020204" pitchFamily="34" charset="0"/>
              </a:rPr>
              <a:t>(Marina Linardic will be helping in the chat session)</a:t>
            </a:r>
          </a:p>
        </p:txBody>
      </p:sp>
    </p:spTree>
    <p:extLst>
      <p:ext uri="{BB962C8B-B14F-4D97-AF65-F5344CB8AC3E}">
        <p14:creationId xmlns:p14="http://schemas.microsoft.com/office/powerpoint/2010/main" val="1986700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UNIX shell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F0A04B0F-EC98-F742-876C-37367C29486F}"/>
              </a:ext>
            </a:extLst>
          </p:cNvPr>
          <p:cNvSpPr txBox="1"/>
          <p:nvPr/>
        </p:nvSpPr>
        <p:spPr>
          <a:xfrm>
            <a:off x="535635" y="1621916"/>
            <a:ext cx="7834630" cy="4217115"/>
          </a:xfrm>
          <a:prstGeom prst="rect">
            <a:avLst/>
          </a:prstGeom>
        </p:spPr>
        <p:txBody>
          <a:bodyPr vert="horz" wrap="square" lIns="0" tIns="32384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 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Shell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 provides you with an interface to the Unix system. 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It waits for you to type a command and then executes it.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When a program finishes executing, it displays that program's output.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Shell is an environment in which we can run our commands, programs, and shell scripts. </a:t>
            </a:r>
          </a:p>
          <a:p>
            <a:pPr marL="12700" marR="5080">
              <a:lnSpc>
                <a:spcPts val="3810"/>
              </a:lnSpc>
              <a:spcBef>
                <a:spcPts val="254"/>
              </a:spcBef>
              <a:tabLst>
                <a:tab pos="354965" algn="l"/>
                <a:tab pos="355600" algn="l"/>
              </a:tabLst>
            </a:pPr>
            <a:endParaRPr sz="28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082506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 file system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E9A7EE4B-DB36-C643-89AF-B3F25DDFF9C1}"/>
              </a:ext>
            </a:extLst>
          </p:cNvPr>
          <p:cNvGrpSpPr/>
          <p:nvPr/>
        </p:nvGrpSpPr>
        <p:grpSpPr>
          <a:xfrm>
            <a:off x="1403350" y="1671269"/>
            <a:ext cx="6337300" cy="4271010"/>
            <a:chOff x="949452" y="1749551"/>
            <a:chExt cx="6337300" cy="427101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7EC1BA61-097A-0748-8E92-26B1E4C41CE9}"/>
                </a:ext>
              </a:extLst>
            </p:cNvPr>
            <p:cNvSpPr/>
            <p:nvPr/>
          </p:nvSpPr>
          <p:spPr>
            <a:xfrm>
              <a:off x="949452" y="1749551"/>
              <a:ext cx="6336792" cy="378714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D2E2539E-A19E-274A-A4C3-21FCB657D2F0}"/>
                </a:ext>
              </a:extLst>
            </p:cNvPr>
            <p:cNvSpPr/>
            <p:nvPr/>
          </p:nvSpPr>
          <p:spPr>
            <a:xfrm>
              <a:off x="6476999" y="5583936"/>
              <a:ext cx="0" cy="431800"/>
            </a:xfrm>
            <a:custGeom>
              <a:avLst/>
              <a:gdLst/>
              <a:ahLst/>
              <a:cxnLst/>
              <a:rect l="l" t="t" r="r" b="b"/>
              <a:pathLst>
                <a:path h="431800">
                  <a:moveTo>
                    <a:pt x="0" y="43129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FF25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16BA52E7-5478-AA46-BCC8-479CEDF6883A}"/>
                </a:ext>
              </a:extLst>
            </p:cNvPr>
            <p:cNvSpPr/>
            <p:nvPr/>
          </p:nvSpPr>
          <p:spPr>
            <a:xfrm>
              <a:off x="6438899" y="5558027"/>
              <a:ext cx="76200" cy="76200"/>
            </a:xfrm>
            <a:custGeom>
              <a:avLst/>
              <a:gdLst/>
              <a:ahLst/>
              <a:cxnLst/>
              <a:rect l="l" t="t" r="r" b="b"/>
              <a:pathLst>
                <a:path w="76200" h="76200">
                  <a:moveTo>
                    <a:pt x="38100" y="0"/>
                  </a:moveTo>
                  <a:lnTo>
                    <a:pt x="0" y="76200"/>
                  </a:lnTo>
                  <a:lnTo>
                    <a:pt x="76200" y="76200"/>
                  </a:lnTo>
                  <a:lnTo>
                    <a:pt x="38100" y="0"/>
                  </a:lnTo>
                  <a:close/>
                </a:path>
              </a:pathLst>
            </a:custGeom>
            <a:solidFill>
              <a:srgbClr val="FF25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7">
            <a:extLst>
              <a:ext uri="{FF2B5EF4-FFF2-40B4-BE49-F238E27FC236}">
                <a16:creationId xmlns:a16="http://schemas.microsoft.com/office/drawing/2014/main" id="{1D8CFF0F-3049-834F-802D-BC1421989EF0}"/>
              </a:ext>
            </a:extLst>
          </p:cNvPr>
          <p:cNvSpPr txBox="1"/>
          <p:nvPr/>
        </p:nvSpPr>
        <p:spPr>
          <a:xfrm>
            <a:off x="6003544" y="5087570"/>
            <a:ext cx="20878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/h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me/j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h</a:t>
            </a:r>
            <a:r>
              <a:rPr sz="1800" spc="-15" dirty="0">
                <a:latin typeface="Arial"/>
                <a:cs typeface="Arial"/>
              </a:rPr>
              <a:t>n</a:t>
            </a:r>
            <a:r>
              <a:rPr sz="1800" spc="-5" dirty="0">
                <a:latin typeface="Arial"/>
                <a:cs typeface="Arial"/>
              </a:rPr>
              <a:t>/p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20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t</a:t>
            </a:r>
            <a:r>
              <a:rPr sz="1800" spc="-5" dirty="0">
                <a:latin typeface="Arial"/>
                <a:cs typeface="Arial"/>
              </a:rPr>
              <a:t>fol</a:t>
            </a:r>
            <a:r>
              <a:rPr sz="1800" spc="-25" dirty="0">
                <a:latin typeface="Arial"/>
                <a:cs typeface="Arial"/>
              </a:rPr>
              <a:t>i</a:t>
            </a:r>
            <a:r>
              <a:rPr sz="1800" dirty="0">
                <a:latin typeface="Arial"/>
                <a:cs typeface="Arial"/>
              </a:rPr>
              <a:t>o/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82388A06-DFCD-8646-8BD2-960CDD17B3DF}"/>
              </a:ext>
            </a:extLst>
          </p:cNvPr>
          <p:cNvSpPr txBox="1"/>
          <p:nvPr/>
        </p:nvSpPr>
        <p:spPr>
          <a:xfrm>
            <a:off x="7299198" y="3791915"/>
            <a:ext cx="12915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/h</a:t>
            </a:r>
            <a:r>
              <a:rPr sz="1800" spc="-15" dirty="0">
                <a:latin typeface="Arial"/>
                <a:cs typeface="Arial"/>
              </a:rPr>
              <a:t>o</a:t>
            </a:r>
            <a:r>
              <a:rPr sz="1800" spc="-5" dirty="0">
                <a:latin typeface="Arial"/>
                <a:cs typeface="Arial"/>
              </a:rPr>
              <a:t>me/mar</a:t>
            </a:r>
            <a:r>
              <a:rPr sz="1800" spc="-35" dirty="0">
                <a:latin typeface="Arial"/>
                <a:cs typeface="Arial"/>
              </a:rPr>
              <a:t>y</a:t>
            </a:r>
            <a:r>
              <a:rPr sz="1800" dirty="0">
                <a:latin typeface="Arial"/>
                <a:cs typeface="Arial"/>
              </a:rPr>
              <a:t>/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9">
            <a:extLst>
              <a:ext uri="{FF2B5EF4-FFF2-40B4-BE49-F238E27FC236}">
                <a16:creationId xmlns:a16="http://schemas.microsoft.com/office/drawing/2014/main" id="{8ED0680B-6E2D-E448-AA77-4AD6FC0EAA3E}"/>
              </a:ext>
            </a:extLst>
          </p:cNvPr>
          <p:cNvSpPr/>
          <p:nvPr/>
        </p:nvSpPr>
        <p:spPr>
          <a:xfrm>
            <a:off x="105956" y="6068339"/>
            <a:ext cx="359664" cy="3596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0">
            <a:extLst>
              <a:ext uri="{FF2B5EF4-FFF2-40B4-BE49-F238E27FC236}">
                <a16:creationId xmlns:a16="http://schemas.microsoft.com/office/drawing/2014/main" id="{8479990A-38C7-1044-8D86-5E790C81A567}"/>
              </a:ext>
            </a:extLst>
          </p:cNvPr>
          <p:cNvSpPr txBox="1"/>
          <p:nvPr/>
        </p:nvSpPr>
        <p:spPr>
          <a:xfrm>
            <a:off x="156045" y="6460465"/>
            <a:ext cx="1145540" cy="2400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80" dirty="0">
                <a:latin typeface="Arial Unicode MS"/>
                <a:cs typeface="Arial Unicode MS"/>
              </a:rPr>
              <a:t>Home</a:t>
            </a:r>
            <a:r>
              <a:rPr sz="1400" spc="-200" dirty="0">
                <a:latin typeface="Arial Unicode MS"/>
                <a:cs typeface="Arial Unicode MS"/>
              </a:rPr>
              <a:t> </a:t>
            </a:r>
            <a:r>
              <a:rPr sz="1400" spc="-30" dirty="0">
                <a:latin typeface="Arial Unicode MS"/>
                <a:cs typeface="Arial Unicode MS"/>
              </a:rPr>
              <a:t>directory</a:t>
            </a:r>
            <a:endParaRPr sz="1400" dirty="0">
              <a:latin typeface="Arial Unicode MS"/>
              <a:cs typeface="Arial Unicode MS"/>
            </a:endParaRPr>
          </a:p>
        </p:txBody>
      </p:sp>
      <p:grpSp>
        <p:nvGrpSpPr>
          <p:cNvPr id="12" name="object 11">
            <a:extLst>
              <a:ext uri="{FF2B5EF4-FFF2-40B4-BE49-F238E27FC236}">
                <a16:creationId xmlns:a16="http://schemas.microsoft.com/office/drawing/2014/main" id="{F9AD706A-8B31-5249-B28C-1AD3E012B8AA}"/>
              </a:ext>
            </a:extLst>
          </p:cNvPr>
          <p:cNvGrpSpPr/>
          <p:nvPr/>
        </p:nvGrpSpPr>
        <p:grpSpPr>
          <a:xfrm>
            <a:off x="3489705" y="3478733"/>
            <a:ext cx="2071370" cy="360045"/>
            <a:chOff x="3035807" y="3557015"/>
            <a:chExt cx="2071370" cy="360045"/>
          </a:xfrm>
        </p:grpSpPr>
        <p:sp>
          <p:nvSpPr>
            <p:cNvPr id="13" name="object 12">
              <a:extLst>
                <a:ext uri="{FF2B5EF4-FFF2-40B4-BE49-F238E27FC236}">
                  <a16:creationId xmlns:a16="http://schemas.microsoft.com/office/drawing/2014/main" id="{D018F0A0-ABBA-0046-A615-386D824BD9FF}"/>
                </a:ext>
              </a:extLst>
            </p:cNvPr>
            <p:cNvSpPr/>
            <p:nvPr/>
          </p:nvSpPr>
          <p:spPr>
            <a:xfrm>
              <a:off x="3035807" y="3557015"/>
              <a:ext cx="359664" cy="359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3">
              <a:extLst>
                <a:ext uri="{FF2B5EF4-FFF2-40B4-BE49-F238E27FC236}">
                  <a16:creationId xmlns:a16="http://schemas.microsoft.com/office/drawing/2014/main" id="{F0EA6440-6217-E34B-A988-C29CDF5C6638}"/>
                </a:ext>
              </a:extLst>
            </p:cNvPr>
            <p:cNvSpPr/>
            <p:nvPr/>
          </p:nvSpPr>
          <p:spPr>
            <a:xfrm>
              <a:off x="4747259" y="3557015"/>
              <a:ext cx="359663" cy="359664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23E38EB7-8632-C34E-8F35-BE520F6A9D42}"/>
              </a:ext>
            </a:extLst>
          </p:cNvPr>
          <p:cNvSpPr txBox="1"/>
          <p:nvPr/>
        </p:nvSpPr>
        <p:spPr>
          <a:xfrm>
            <a:off x="6615102" y="5878839"/>
            <a:ext cx="613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path</a:t>
            </a:r>
            <a:endParaRPr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4021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pwd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621916"/>
            <a:ext cx="7607934" cy="1451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pwd</a:t>
            </a:r>
            <a:r>
              <a:rPr lang="en-US" sz="2400" dirty="0">
                <a:latin typeface="Helvetica" pitchFamily="2" charset="0"/>
                <a:cs typeface="Arial Unicode MS"/>
              </a:rPr>
              <a:t>: displays current directory path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When you login to the hoffman2 server, you start in your home directory.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535635" y="3354698"/>
            <a:ext cx="4572000" cy="7450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5" dirty="0">
                <a:latin typeface="Courier New"/>
                <a:cs typeface="Courier New"/>
              </a:rPr>
              <a:t>[asliyild@login4 ~]$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r>
              <a:rPr lang="en-US" b="1" dirty="0">
                <a:latin typeface="Courier New"/>
                <a:cs typeface="Courier New"/>
              </a:rPr>
              <a:t>pwd</a:t>
            </a:r>
            <a:endParaRPr lang="en-US" dirty="0">
              <a:latin typeface="Courier New"/>
              <a:cs typeface="Courier New"/>
            </a:endParaRP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/u/home/a/asliyild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846043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mkdir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14715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mkdir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</a:t>
            </a:r>
            <a:r>
              <a:rPr lang="en-US" sz="2400" dirty="0">
                <a:latin typeface="Helvetica" pitchFamily="2" charset="0"/>
                <a:cs typeface="Arial Unicode MS"/>
              </a:rPr>
              <a:t>make directory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mkdir &lt;directory path&gt;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394188" y="3429000"/>
            <a:ext cx="4572000" cy="411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5" dirty="0">
                <a:latin typeface="Courier New"/>
                <a:cs typeface="Courier New"/>
              </a:rPr>
              <a:t>[asliyild@login4 ~]$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r>
              <a:rPr lang="en-US" b="1" spc="-35" dirty="0">
                <a:latin typeface="Courier New"/>
                <a:cs typeface="Courier New"/>
              </a:rPr>
              <a:t>mkdir </a:t>
            </a:r>
            <a:r>
              <a:rPr lang="en-US" spc="-35" dirty="0">
                <a:latin typeface="Courier New"/>
                <a:cs typeface="Courier New"/>
              </a:rPr>
              <a:t>test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5764993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cd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396480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cd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</a:t>
            </a:r>
            <a:r>
              <a:rPr lang="en-US" sz="2400" dirty="0">
                <a:latin typeface="Helvetica" pitchFamily="2" charset="0"/>
                <a:cs typeface="Arial Unicode MS"/>
              </a:rPr>
              <a:t>change directory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cd &lt;directory path&gt;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Some options for directory path: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current directory: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./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parent directory: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../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previous directory: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</a:t>
            </a:r>
            <a:r>
              <a:rPr lang="en-US" sz="2400" dirty="0">
                <a:latin typeface="Helvetica" pitchFamily="2" charset="0"/>
                <a:cs typeface="Arial Unicode MS"/>
              </a:rPr>
              <a:t> 	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home directory: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~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628650" y="5586718"/>
            <a:ext cx="4572000" cy="745076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5" dirty="0">
                <a:latin typeface="Courier New"/>
                <a:cs typeface="Courier New"/>
              </a:rPr>
              <a:t>[asliyild@login4 ~]$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r>
              <a:rPr lang="en-US" b="1" spc="-35" dirty="0">
                <a:latin typeface="Courier New"/>
                <a:cs typeface="Courier New"/>
              </a:rPr>
              <a:t>cd</a:t>
            </a:r>
            <a:endParaRPr lang="en-US" dirty="0">
              <a:latin typeface="Courier New"/>
              <a:cs typeface="Courier New"/>
            </a:endParaRP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/u/home/a/asliyild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80014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ls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395197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ls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</a:t>
            </a:r>
            <a:r>
              <a:rPr lang="en-US" sz="2400" dirty="0">
                <a:latin typeface="Helvetica" pitchFamily="2" charset="0"/>
                <a:cs typeface="Arial Unicode MS"/>
              </a:rPr>
              <a:t>list files/folders in the current directory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ls -&lt;flag&gt; &lt;filename&gt;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Some options for flags: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long listing format (more info):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-l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sort by modification time: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-t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reverse order: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-r</a:t>
            </a:r>
            <a:r>
              <a:rPr lang="en-US" sz="2400" dirty="0">
                <a:latin typeface="Helvetica" pitchFamily="2" charset="0"/>
                <a:cs typeface="Arial Unicode MS"/>
              </a:rPr>
              <a:t> 	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human readable: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-h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628650" y="5586718"/>
            <a:ext cx="4572000" cy="411651"/>
          </a:xfrm>
          <a:prstGeom prst="rect">
            <a:avLst/>
          </a:prstGeom>
        </p:spPr>
        <p:txBody>
          <a:bodyPr>
            <a:spAutoFit/>
          </a:bodyPr>
          <a:lstStyle/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5" dirty="0">
                <a:latin typeface="Courier New"/>
                <a:cs typeface="Courier New"/>
              </a:rPr>
              <a:t>[asliyild@login4 ~]$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r>
              <a:rPr lang="en-US" b="1" spc="-35" dirty="0">
                <a:latin typeface="Courier New"/>
                <a:cs typeface="Courier New"/>
              </a:rPr>
              <a:t>ls -ltrh</a:t>
            </a:r>
            <a:endParaRPr lang="en-US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7989451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ls (examples)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2F83DE-2475-1F4C-AFB1-0D887369D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575" r="25897" b="8927"/>
          <a:stretch/>
        </p:blipFill>
        <p:spPr>
          <a:xfrm>
            <a:off x="77663" y="3692769"/>
            <a:ext cx="9066337" cy="2387865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680A6B1-460D-EF49-8C52-4683766DB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3" y="1992491"/>
            <a:ext cx="6704509" cy="98114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BD22A-0CBB-AF40-9DD8-A50B6D09B164}"/>
              </a:ext>
            </a:extLst>
          </p:cNvPr>
          <p:cNvSpPr/>
          <p:nvPr/>
        </p:nvSpPr>
        <p:spPr>
          <a:xfrm>
            <a:off x="398585" y="1416641"/>
            <a:ext cx="774571" cy="521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ls: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98584" y="3159557"/>
            <a:ext cx="1236236" cy="5214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ls -ltrh: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B47DE3BD-66B3-B747-9515-12BF19CF2A91}"/>
              </a:ext>
            </a:extLst>
          </p:cNvPr>
          <p:cNvSpPr/>
          <p:nvPr/>
        </p:nvSpPr>
        <p:spPr>
          <a:xfrm rot="5400000">
            <a:off x="523564" y="5578052"/>
            <a:ext cx="317371" cy="1277815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C5CC6-0150-674C-80AF-9E9054351743}"/>
              </a:ext>
            </a:extLst>
          </p:cNvPr>
          <p:cNvSpPr txBox="1"/>
          <p:nvPr/>
        </p:nvSpPr>
        <p:spPr>
          <a:xfrm>
            <a:off x="43342" y="6385658"/>
            <a:ext cx="1685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 permissions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47116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File permissions</a:t>
            </a:r>
          </a:p>
        </p:txBody>
      </p:sp>
      <p:pic>
        <p:nvPicPr>
          <p:cNvPr id="7" name="Picture 6" descr="A picture containing text&#10;&#10;Description automatically generated">
            <a:extLst>
              <a:ext uri="{FF2B5EF4-FFF2-40B4-BE49-F238E27FC236}">
                <a16:creationId xmlns:a16="http://schemas.microsoft.com/office/drawing/2014/main" id="{7B2F83DE-2475-1F4C-AFB1-0D887369D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718" r="44965" b="8927"/>
          <a:stretch/>
        </p:blipFill>
        <p:spPr>
          <a:xfrm>
            <a:off x="874834" y="3825014"/>
            <a:ext cx="6733444" cy="108660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43BD22A-0CBB-AF40-9DD8-A50B6D09B164}"/>
              </a:ext>
            </a:extLst>
          </p:cNvPr>
          <p:cNvSpPr/>
          <p:nvPr/>
        </p:nvSpPr>
        <p:spPr>
          <a:xfrm>
            <a:off x="398585" y="1416641"/>
            <a:ext cx="8116765" cy="216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Each file in UNIX has an associated permission level</a:t>
            </a:r>
          </a:p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This allows user to prevent others from reading/writing/executing their files or directories</a:t>
            </a:r>
          </a:p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Use "ls –l filename" to find the permission level of that file</a:t>
            </a:r>
          </a:p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dirty="0">
                <a:latin typeface="Helvetica" pitchFamily="2" charset="0"/>
                <a:cs typeface="Arial Unicode MS"/>
              </a:rPr>
              <a:t>There are 3 kinds of users: you, group and others.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2C5CC6-0150-674C-80AF-9E9054351743}"/>
              </a:ext>
            </a:extLst>
          </p:cNvPr>
          <p:cNvSpPr txBox="1"/>
          <p:nvPr/>
        </p:nvSpPr>
        <p:spPr>
          <a:xfrm>
            <a:off x="898138" y="5287108"/>
            <a:ext cx="523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You</a:t>
            </a:r>
            <a:endParaRPr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5F01175-8880-BF4D-924A-6DB715D4C1E7}"/>
              </a:ext>
            </a:extLst>
          </p:cNvPr>
          <p:cNvSpPr/>
          <p:nvPr/>
        </p:nvSpPr>
        <p:spPr>
          <a:xfrm>
            <a:off x="1019908" y="3825014"/>
            <a:ext cx="293077" cy="10866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2A12D3F-5F7A-EC41-BAFA-B76469FC24B9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166447" y="4911617"/>
            <a:ext cx="5861" cy="375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D7AB17D-6A1B-5840-A90A-0D2561AA7D47}"/>
              </a:ext>
            </a:extLst>
          </p:cNvPr>
          <p:cNvSpPr/>
          <p:nvPr/>
        </p:nvSpPr>
        <p:spPr>
          <a:xfrm>
            <a:off x="1348154" y="3839899"/>
            <a:ext cx="293077" cy="10866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FF93754-ACF8-8747-B56A-927CECB1402B}"/>
              </a:ext>
            </a:extLst>
          </p:cNvPr>
          <p:cNvCxnSpPr>
            <a:cxnSpLocks/>
            <a:stCxn id="12" idx="2"/>
            <a:endCxn id="16" idx="0"/>
          </p:cNvCxnSpPr>
          <p:nvPr/>
        </p:nvCxnSpPr>
        <p:spPr>
          <a:xfrm>
            <a:off x="1494693" y="4926502"/>
            <a:ext cx="173604" cy="7212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C8938175-E075-AD4A-A268-C8CD271D95BF}"/>
              </a:ext>
            </a:extLst>
          </p:cNvPr>
          <p:cNvSpPr/>
          <p:nvPr/>
        </p:nvSpPr>
        <p:spPr>
          <a:xfrm>
            <a:off x="1658816" y="3827889"/>
            <a:ext cx="293077" cy="10866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0A4C362-9332-D740-AF04-990A5BBBE89A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805355" y="4914492"/>
            <a:ext cx="180358" cy="3726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0056B6C-0A94-294A-AEF3-599604D1CFFD}"/>
              </a:ext>
            </a:extLst>
          </p:cNvPr>
          <p:cNvSpPr txBox="1"/>
          <p:nvPr/>
        </p:nvSpPr>
        <p:spPr>
          <a:xfrm>
            <a:off x="1282069" y="5647714"/>
            <a:ext cx="772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Group</a:t>
            </a:r>
            <a:endParaRPr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C1A46-0016-4549-8BDA-540A0DD1BE48}"/>
              </a:ext>
            </a:extLst>
          </p:cNvPr>
          <p:cNvSpPr txBox="1"/>
          <p:nvPr/>
        </p:nvSpPr>
        <p:spPr>
          <a:xfrm>
            <a:off x="1702117" y="5204799"/>
            <a:ext cx="8170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Others</a:t>
            </a:r>
            <a:endParaRPr dirty="0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9604D57-3A15-AB4E-BECD-89392FCA4EC9}"/>
              </a:ext>
            </a:extLst>
          </p:cNvPr>
          <p:cNvCxnSpPr>
            <a:cxnSpLocks/>
          </p:cNvCxnSpPr>
          <p:nvPr/>
        </p:nvCxnSpPr>
        <p:spPr>
          <a:xfrm flipH="1">
            <a:off x="674077" y="4896732"/>
            <a:ext cx="237394" cy="390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C7A2442-F739-3444-A818-7367045547B7}"/>
              </a:ext>
            </a:extLst>
          </p:cNvPr>
          <p:cNvSpPr txBox="1"/>
          <p:nvPr/>
        </p:nvSpPr>
        <p:spPr>
          <a:xfrm>
            <a:off x="131454" y="5066299"/>
            <a:ext cx="60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File</a:t>
            </a:r>
          </a:p>
          <a:p>
            <a:r>
              <a:rPr lang="en-US" dirty="0"/>
              <a:t>type</a:t>
            </a:r>
            <a:endParaRPr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C32C8DA-B544-F140-9C7D-5CD4D0921847}"/>
              </a:ext>
            </a:extLst>
          </p:cNvPr>
          <p:cNvSpPr txBox="1"/>
          <p:nvPr/>
        </p:nvSpPr>
        <p:spPr>
          <a:xfrm>
            <a:off x="5992992" y="5287108"/>
            <a:ext cx="23840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</a:t>
            </a:r>
            <a:r>
              <a:rPr lang="en-US" dirty="0"/>
              <a:t>: reading permission</a:t>
            </a:r>
          </a:p>
          <a:p>
            <a:r>
              <a:rPr lang="en-US" b="1" dirty="0"/>
              <a:t>w</a:t>
            </a:r>
            <a:r>
              <a:rPr lang="en-US" dirty="0"/>
              <a:t>: writing permission</a:t>
            </a:r>
          </a:p>
          <a:p>
            <a:r>
              <a:rPr lang="en-US" b="1" dirty="0"/>
              <a:t>x</a:t>
            </a:r>
            <a:r>
              <a:rPr lang="en-US" dirty="0"/>
              <a:t>: executing permission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913614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vi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553496"/>
            <a:ext cx="8128489" cy="49899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b="1" dirty="0">
                <a:latin typeface="Helvetica" pitchFamily="2" charset="0"/>
                <a:cs typeface="Arial Unicode MS"/>
              </a:rPr>
              <a:t>vi</a:t>
            </a:r>
            <a:r>
              <a:rPr lang="en-US" sz="2800" dirty="0">
                <a:latin typeface="Helvetica" pitchFamily="2" charset="0"/>
                <a:cs typeface="Arial Unicode MS"/>
              </a:rPr>
              <a:t>: creating/visualizing a file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	vi &lt;filename&gt;</a:t>
            </a:r>
          </a:p>
          <a:p>
            <a:pPr marL="469900" indent="-4572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Courier New"/>
              </a:rPr>
              <a:t>If the file exits, then you can visualize it with "vi". </a:t>
            </a:r>
          </a:p>
          <a:p>
            <a:pPr marL="469900" indent="-4572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Courier New"/>
              </a:rPr>
              <a:t>If the file doesn't exist, then you can create a new file with "vi".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spc="-5" dirty="0">
              <a:latin typeface="Helvetica" pitchFamily="2" charset="0"/>
              <a:cs typeface="Courier New"/>
            </a:endParaRPr>
          </a:p>
          <a:p>
            <a:pPr marL="469900" indent="-4572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endParaRPr lang="en-US" sz="2800" spc="-5" dirty="0">
              <a:latin typeface="Helvetica" pitchFamily="2" charset="0"/>
              <a:cs typeface="Courier New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pc="-5" dirty="0">
                <a:latin typeface="Helvetica" pitchFamily="2" charset="0"/>
                <a:cs typeface="Courier New"/>
              </a:rPr>
              <a:t>Other options: vim, nano, gedit, ... </a:t>
            </a:r>
          </a:p>
        </p:txBody>
      </p:sp>
    </p:spTree>
    <p:extLst>
      <p:ext uri="{BB962C8B-B14F-4D97-AF65-F5344CB8AC3E}">
        <p14:creationId xmlns:p14="http://schemas.microsoft.com/office/powerpoint/2010/main" val="381486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vi (examples)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553496"/>
            <a:ext cx="8128489" cy="2057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	vi test.txt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spc="-5" dirty="0">
              <a:latin typeface="Courier New"/>
              <a:cs typeface="Courier New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  <p:pic>
        <p:nvPicPr>
          <p:cNvPr id="3" name="Picture 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FE6B3F26-CCC3-804B-BCCE-2956528DBE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1"/>
          <a:stretch/>
        </p:blipFill>
        <p:spPr>
          <a:xfrm>
            <a:off x="786912" y="2294793"/>
            <a:ext cx="7124700" cy="197240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255987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998AE-2981-884C-B4CD-063A1E19B5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Day 1</a:t>
            </a:r>
          </a:p>
          <a:p>
            <a:pPr lvl="1" fontAlgn="base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General introduction about UNIX command-line</a:t>
            </a:r>
          </a:p>
          <a:p>
            <a:pPr lvl="1" fontAlgn="base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Navigating through UNIX file system</a:t>
            </a:r>
          </a:p>
          <a:p>
            <a:pPr lvl="1" fontAlgn="base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Create/move/copy/remove files in UNIX file system</a:t>
            </a:r>
          </a:p>
          <a:p>
            <a:r>
              <a:rPr lang="en-US" dirty="0">
                <a:latin typeface="Helvetica" pitchFamily="2" charset="0"/>
              </a:rPr>
              <a:t>Day 2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Useful UNIX commands for visualizing files 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Text processing </a:t>
            </a:r>
          </a:p>
          <a:p>
            <a:r>
              <a:rPr lang="en-US" dirty="0">
                <a:latin typeface="Helvetica" pitchFamily="2" charset="0"/>
              </a:rPr>
              <a:t>Day 3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Awk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Shell Scripting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Gnuplot</a:t>
            </a:r>
          </a:p>
          <a:p>
            <a:pPr lvl="1">
              <a:buFont typeface="System Font Regular"/>
              <a:buChar char="-"/>
            </a:pPr>
            <a:r>
              <a:rPr lang="en-US" sz="1800" dirty="0">
                <a:latin typeface="Helvetica" pitchFamily="2" charset="0"/>
              </a:rPr>
              <a:t>Running jobs on Hoffman2</a:t>
            </a:r>
          </a:p>
          <a:p>
            <a:pPr lvl="1">
              <a:buFont typeface="System Font Regular"/>
              <a:buChar char="-"/>
            </a:pPr>
            <a:endParaRPr lang="en-US" sz="1800" dirty="0">
              <a:latin typeface="Helvetica" pitchFamily="2" charset="0"/>
            </a:endParaRPr>
          </a:p>
          <a:p>
            <a:pPr marL="0" indent="0">
              <a:buNone/>
            </a:pPr>
            <a:endParaRPr dirty="0">
              <a:latin typeface="Helvetica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257A5C2-7CA3-FA44-AE10-DF8715674D97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10299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 to UNIX command-line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76E572-109C-8640-A18F-B8D00152A155}"/>
              </a:ext>
            </a:extLst>
          </p:cNvPr>
          <p:cNvSpPr txBox="1"/>
          <p:nvPr/>
        </p:nvSpPr>
        <p:spPr>
          <a:xfrm>
            <a:off x="4052157" y="6492875"/>
            <a:ext cx="5091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Thanks Peter Scott &amp; Serghei Mangul for base slides.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952137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vi (examples)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553496"/>
            <a:ext cx="8128489" cy="1557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spc="-5" dirty="0">
              <a:latin typeface="Helvetica" pitchFamily="2" charset="0"/>
              <a:cs typeface="Courier New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69EC1-CEBE-A748-A1B7-528525E35C81}"/>
              </a:ext>
            </a:extLst>
          </p:cNvPr>
          <p:cNvSpPr/>
          <p:nvPr/>
        </p:nvSpPr>
        <p:spPr>
          <a:xfrm>
            <a:off x="386861" y="1553496"/>
            <a:ext cx="8128489" cy="4557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Once inside the file: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Hit "i" to type in new text (insert)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Hit "ESC" to get out of the insert mode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Arial Unicode MS"/>
              </a:rPr>
              <a:t>Hit ":" to type commands within vi</a:t>
            </a:r>
          </a:p>
          <a:p>
            <a:pPr marL="812800" lvl="1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Arial Unicode MS"/>
              </a:rPr>
              <a:t>:wq! (write and quit)</a:t>
            </a:r>
          </a:p>
          <a:p>
            <a:pPr marL="812800" lvl="1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Arial Unicode MS"/>
              </a:rPr>
              <a:t>:q! (quit)</a:t>
            </a:r>
          </a:p>
          <a:p>
            <a:pPr marL="812800" lvl="1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Arial Unicode MS"/>
              </a:rPr>
              <a:t>:w! (write)</a:t>
            </a:r>
            <a:endParaRPr lang="en-US" sz="2800" spc="-5" dirty="0">
              <a:latin typeface="Courier New"/>
              <a:cs typeface="Courier New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2699159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vi (examples)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553496"/>
            <a:ext cx="8128489" cy="15571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spc="-5" dirty="0">
              <a:latin typeface="Helvetica" pitchFamily="2" charset="0"/>
              <a:cs typeface="Courier New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769EC1-CEBE-A748-A1B7-528525E35C81}"/>
              </a:ext>
            </a:extLst>
          </p:cNvPr>
          <p:cNvSpPr/>
          <p:nvPr/>
        </p:nvSpPr>
        <p:spPr>
          <a:xfrm>
            <a:off x="386861" y="1553496"/>
            <a:ext cx="8128489" cy="20444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Helvetica" pitchFamily="2" charset="0"/>
                <a:cs typeface="Courier New"/>
              </a:rPr>
              <a:t>Type a number in each line (1 – 4) and save/quit the file: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800" spc="-5" dirty="0">
                <a:latin typeface="Courier New"/>
                <a:cs typeface="Courier New"/>
              </a:rPr>
              <a:t>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  <p:pic>
        <p:nvPicPr>
          <p:cNvPr id="3" name="Picture 2" descr="A picture containing shape&#10;&#10;Description automatically generated">
            <a:extLst>
              <a:ext uri="{FF2B5EF4-FFF2-40B4-BE49-F238E27FC236}">
                <a16:creationId xmlns:a16="http://schemas.microsoft.com/office/drawing/2014/main" id="{33E469B1-D98F-5643-9CE4-4D457A13E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3" b="5359"/>
          <a:stretch/>
        </p:blipFill>
        <p:spPr>
          <a:xfrm>
            <a:off x="1009650" y="2766645"/>
            <a:ext cx="7124700" cy="189913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43440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cat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14715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cat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</a:t>
            </a:r>
            <a:r>
              <a:rPr lang="en-US" sz="2400" dirty="0">
                <a:latin typeface="Helvetica" pitchFamily="2" charset="0"/>
                <a:cs typeface="Arial Unicode MS"/>
              </a:rPr>
              <a:t>display a file (prints out the file in the shell)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cat &lt;filename&gt; 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312127" y="3608906"/>
            <a:ext cx="5549412" cy="15337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5" dirty="0">
                <a:latin typeface="Courier New"/>
                <a:cs typeface="Courier New"/>
              </a:rPr>
              <a:t>[asliyild@login4 ~]$ </a:t>
            </a:r>
            <a:r>
              <a:rPr lang="en-US" b="1" spc="-5" dirty="0">
                <a:latin typeface="Courier New"/>
                <a:cs typeface="Courier New"/>
              </a:rPr>
              <a:t>cat</a:t>
            </a:r>
            <a:r>
              <a:rPr lang="en-US" spc="-5" dirty="0">
                <a:latin typeface="Courier New"/>
                <a:cs typeface="Courier New"/>
              </a:rPr>
              <a:t> test.txt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endParaRPr lang="en-US" spc="-5" dirty="0">
              <a:latin typeface="Courier New"/>
              <a:cs typeface="Courier New"/>
            </a:endParaRPr>
          </a:p>
          <a:p>
            <a:pPr marL="158750"/>
            <a:r>
              <a:rPr lang="en-US" spc="-5" dirty="0">
                <a:latin typeface="Courier New"/>
                <a:cs typeface="Courier New"/>
              </a:rPr>
              <a:t>1</a:t>
            </a:r>
          </a:p>
          <a:p>
            <a:pPr marL="158750"/>
            <a:r>
              <a:rPr lang="en-US" spc="-5" dirty="0">
                <a:latin typeface="Courier New"/>
                <a:cs typeface="Courier New"/>
              </a:rPr>
              <a:t>2</a:t>
            </a:r>
          </a:p>
          <a:p>
            <a:pPr marL="158750"/>
            <a:r>
              <a:rPr lang="en-US" spc="-5" dirty="0">
                <a:latin typeface="Courier New"/>
                <a:cs typeface="Courier New"/>
              </a:rPr>
              <a:t>3</a:t>
            </a:r>
          </a:p>
          <a:p>
            <a:pPr marL="158750"/>
            <a:r>
              <a:rPr lang="en-US" spc="-5" dirty="0">
                <a:latin typeface="Courier New"/>
                <a:cs typeface="Courier New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327007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chmod</a:t>
            </a:r>
          </a:p>
        </p:txBody>
      </p:sp>
      <p:sp>
        <p:nvSpPr>
          <p:cNvPr id="17" name="object 3">
            <a:extLst>
              <a:ext uri="{FF2B5EF4-FFF2-40B4-BE49-F238E27FC236}">
                <a16:creationId xmlns:a16="http://schemas.microsoft.com/office/drawing/2014/main" id="{49276B9C-20AE-194E-B022-82922AA41FA0}"/>
              </a:ext>
            </a:extLst>
          </p:cNvPr>
          <p:cNvSpPr txBox="1"/>
          <p:nvPr/>
        </p:nvSpPr>
        <p:spPr>
          <a:xfrm>
            <a:off x="535635" y="1405000"/>
            <a:ext cx="7607934" cy="14715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chmod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</a:t>
            </a:r>
            <a:r>
              <a:rPr lang="en-US" sz="2400" dirty="0">
                <a:latin typeface="Helvetica" pitchFamily="2" charset="0"/>
                <a:cs typeface="Arial Unicode MS"/>
              </a:rPr>
              <a:t>change mode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</a:t>
            </a:r>
            <a:r>
              <a:rPr lang="en-US" sz="1600" spc="-5" dirty="0">
                <a:latin typeface="Courier New"/>
                <a:cs typeface="Courier New"/>
              </a:rPr>
              <a:t>chmod </a:t>
            </a:r>
            <a:r>
              <a:rPr lang="en-US" sz="1600" spc="-10" dirty="0">
                <a:latin typeface="Courier New"/>
                <a:cs typeface="Courier New"/>
              </a:rPr>
              <a:t>[</a:t>
            </a:r>
            <a:r>
              <a:rPr lang="en-US" b="1" spc="-10" dirty="0">
                <a:latin typeface="Courier New"/>
                <a:cs typeface="Courier New"/>
              </a:rPr>
              <a:t>u</a:t>
            </a:r>
            <a:r>
              <a:rPr lang="en-US" sz="1600" spc="-10" dirty="0">
                <a:latin typeface="Courier New"/>
                <a:cs typeface="Courier New"/>
              </a:rPr>
              <a:t>ser</a:t>
            </a:r>
            <a:r>
              <a:rPr lang="en-US" sz="1600" b="1" spc="-10" dirty="0">
                <a:latin typeface="Courier New"/>
                <a:cs typeface="Courier New"/>
              </a:rPr>
              <a:t>/</a:t>
            </a:r>
            <a:r>
              <a:rPr lang="en-US" b="1" spc="-10" dirty="0">
                <a:latin typeface="Courier New"/>
                <a:cs typeface="Courier New"/>
              </a:rPr>
              <a:t>g</a:t>
            </a:r>
            <a:r>
              <a:rPr lang="en-US" sz="1600" spc="-10" dirty="0">
                <a:latin typeface="Courier New"/>
                <a:cs typeface="Courier New"/>
              </a:rPr>
              <a:t>roup</a:t>
            </a:r>
            <a:r>
              <a:rPr lang="en-US" sz="1600" b="1" spc="-10" dirty="0">
                <a:latin typeface="Courier New"/>
                <a:cs typeface="Courier New"/>
              </a:rPr>
              <a:t>/</a:t>
            </a:r>
            <a:r>
              <a:rPr lang="en-US" b="1" spc="-10" dirty="0">
                <a:latin typeface="Courier New"/>
                <a:cs typeface="Courier New"/>
              </a:rPr>
              <a:t>o</a:t>
            </a:r>
            <a:r>
              <a:rPr lang="en-US" sz="1600" spc="-10" dirty="0">
                <a:latin typeface="Courier New"/>
                <a:cs typeface="Courier New"/>
              </a:rPr>
              <a:t>thers</a:t>
            </a:r>
            <a:r>
              <a:rPr lang="en-US" sz="1600" b="1" spc="-10" dirty="0">
                <a:latin typeface="Courier New"/>
                <a:cs typeface="Courier New"/>
              </a:rPr>
              <a:t>/</a:t>
            </a:r>
            <a:r>
              <a:rPr lang="en-US" b="1" spc="-10" dirty="0">
                <a:latin typeface="Courier New"/>
                <a:cs typeface="Courier New"/>
              </a:rPr>
              <a:t>a</a:t>
            </a:r>
            <a:r>
              <a:rPr lang="en-US" sz="1600" spc="-10" dirty="0">
                <a:latin typeface="Courier New"/>
                <a:cs typeface="Courier New"/>
              </a:rPr>
              <a:t>ll]</a:t>
            </a:r>
            <a:r>
              <a:rPr lang="en-US" sz="1600" b="1" spc="-10" dirty="0">
                <a:latin typeface="Courier New"/>
                <a:cs typeface="Courier New"/>
              </a:rPr>
              <a:t>+-</a:t>
            </a:r>
            <a:r>
              <a:rPr lang="en-US" sz="1600" spc="-10" dirty="0">
                <a:latin typeface="Courier New"/>
                <a:cs typeface="Courier New"/>
              </a:rPr>
              <a:t>[permission]</a:t>
            </a:r>
            <a:r>
              <a:rPr lang="en-US" sz="1600" spc="5" dirty="0">
                <a:latin typeface="Courier New"/>
                <a:cs typeface="Courier New"/>
              </a:rPr>
              <a:t> </a:t>
            </a:r>
            <a:r>
              <a:rPr lang="en-US" sz="1600" spc="-10" dirty="0">
                <a:latin typeface="Courier New"/>
                <a:cs typeface="Courier New"/>
              </a:rPr>
              <a:t>[file(s)]</a:t>
            </a:r>
            <a:endParaRPr lang="en-US" sz="1600" spc="-5" dirty="0">
              <a:latin typeface="Courier New"/>
              <a:cs typeface="Courier New"/>
            </a:endParaRP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17306FF-5523-A240-8C80-243124918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24" y="3557953"/>
            <a:ext cx="8233226" cy="267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129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tips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772585"/>
            <a:ext cx="8128489" cy="3312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to go back to previously entered commands, use the </a:t>
            </a:r>
            <a:r>
              <a:rPr lang="en-US" sz="2800" b="1" dirty="0">
                <a:latin typeface="Helvetica" pitchFamily="2" charset="0"/>
                <a:cs typeface="Arial Unicode MS"/>
              </a:rPr>
              <a:t>up </a:t>
            </a:r>
            <a:r>
              <a:rPr lang="en-US" sz="2800" dirty="0">
                <a:latin typeface="Helvetica" pitchFamily="2" charset="0"/>
                <a:cs typeface="Arial Unicode MS"/>
              </a:rPr>
              <a:t>and</a:t>
            </a:r>
            <a:r>
              <a:rPr lang="en-US" sz="2800" b="1" dirty="0">
                <a:latin typeface="Helvetica" pitchFamily="2" charset="0"/>
                <a:cs typeface="Arial Unicode MS"/>
              </a:rPr>
              <a:t> down arrows</a:t>
            </a:r>
          </a:p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b="1" dirty="0">
              <a:latin typeface="Helvetica" pitchFamily="2" charset="0"/>
              <a:cs typeface="Arial Unicode MS"/>
            </a:endParaRPr>
          </a:p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to auto complete file/folder names, use </a:t>
            </a:r>
            <a:r>
              <a:rPr lang="en-US" sz="2800" b="1" dirty="0">
                <a:latin typeface="Helvetica" pitchFamily="2" charset="0"/>
                <a:cs typeface="Arial Unicode MS"/>
              </a:rPr>
              <a:t>tab</a:t>
            </a:r>
            <a:r>
              <a:rPr lang="en-US" sz="2800" dirty="0">
                <a:latin typeface="Helvetica" pitchFamily="2" charset="0"/>
                <a:cs typeface="Arial Unicode MS"/>
              </a:rPr>
              <a:t> key</a:t>
            </a:r>
          </a:p>
          <a:p>
            <a:pPr marL="12700">
              <a:lnSpc>
                <a:spcPct val="150000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  <a:p>
            <a:pPr marL="355600" indent="-342900">
              <a:lnSpc>
                <a:spcPct val="150000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if you are stuck within a command use </a:t>
            </a:r>
            <a:r>
              <a:rPr lang="en-US" sz="2800" b="1" dirty="0">
                <a:latin typeface="Helvetica" pitchFamily="2" charset="0"/>
                <a:cs typeface="Arial Unicode MS"/>
              </a:rPr>
              <a:t>Ctrl+C</a:t>
            </a:r>
          </a:p>
        </p:txBody>
      </p:sp>
    </p:spTree>
    <p:extLst>
      <p:ext uri="{BB962C8B-B14F-4D97-AF65-F5344CB8AC3E}">
        <p14:creationId xmlns:p14="http://schemas.microsoft.com/office/powerpoint/2010/main" val="34751471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tips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627224"/>
            <a:ext cx="8128489" cy="2716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69900" indent="-4572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use " </a:t>
            </a:r>
            <a:r>
              <a:rPr lang="en-US" sz="2800" b="1" dirty="0">
                <a:latin typeface="Helvetica" pitchFamily="2" charset="0"/>
                <a:cs typeface="Arial Unicode MS"/>
              </a:rPr>
              <a:t>*</a:t>
            </a:r>
            <a:r>
              <a:rPr lang="en-US" sz="2800" dirty="0">
                <a:latin typeface="Helvetica" pitchFamily="2" charset="0"/>
                <a:cs typeface="Arial Unicode MS"/>
              </a:rPr>
              <a:t> " as a wildcard in commands </a:t>
            </a:r>
            <a:r>
              <a:rPr lang="en-US" sz="2800" i="1" dirty="0">
                <a:latin typeface="Helvetica" pitchFamily="2" charset="0"/>
                <a:cs typeface="Arial Unicode MS"/>
              </a:rPr>
              <a:t>(e.g. ls t* - list all files with filenames starting with t)</a:t>
            </a:r>
          </a:p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i="1" dirty="0">
              <a:latin typeface="Helvetica" pitchFamily="2" charset="0"/>
              <a:cs typeface="Arial Unicode MS"/>
            </a:endParaRP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use backslash "\" before space to call file and folder names containing space</a:t>
            </a:r>
          </a:p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3224591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tips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1ADFF4-3BA1-404F-9FC5-FA9F0319A7FF}"/>
              </a:ext>
            </a:extLst>
          </p:cNvPr>
          <p:cNvSpPr/>
          <p:nvPr/>
        </p:nvSpPr>
        <p:spPr>
          <a:xfrm>
            <a:off x="386861" y="1017624"/>
            <a:ext cx="8128489" cy="1841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800" dirty="0">
                <a:latin typeface="Helvetica" pitchFamily="2" charset="0"/>
                <a:cs typeface="Arial Unicode MS"/>
              </a:rPr>
              <a:t>You can refer to a file/folder with a relative path or an absolute path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800" dirty="0">
              <a:latin typeface="Helvetica" pitchFamily="2" charset="0"/>
              <a:cs typeface="Arial Unicode MS"/>
            </a:endParaRP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05F7F04A-D4D9-864A-8700-94D9BB381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"/>
          <a:stretch/>
        </p:blipFill>
        <p:spPr>
          <a:xfrm>
            <a:off x="0" y="2593256"/>
            <a:ext cx="6718300" cy="12631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416BD5-D873-0341-A702-94E979A98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695" y="4814472"/>
            <a:ext cx="8991600" cy="673100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77B234A-3FC7-6F4F-BC15-F5DFF6E81C73}"/>
              </a:ext>
            </a:extLst>
          </p:cNvPr>
          <p:cNvCxnSpPr>
            <a:cxnSpLocks/>
          </p:cNvCxnSpPr>
          <p:nvPr/>
        </p:nvCxnSpPr>
        <p:spPr>
          <a:xfrm flipV="1">
            <a:off x="3470031" y="3856417"/>
            <a:ext cx="539261" cy="487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ight Brace 7">
            <a:extLst>
              <a:ext uri="{FF2B5EF4-FFF2-40B4-BE49-F238E27FC236}">
                <a16:creationId xmlns:a16="http://schemas.microsoft.com/office/drawing/2014/main" id="{A1BD69FF-A7D7-9542-8DC7-736E57E7CFD1}"/>
              </a:ext>
            </a:extLst>
          </p:cNvPr>
          <p:cNvSpPr/>
          <p:nvPr/>
        </p:nvSpPr>
        <p:spPr>
          <a:xfrm rot="5400000">
            <a:off x="5920154" y="2981968"/>
            <a:ext cx="129931" cy="1189301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71A528-B555-654E-94AF-5F9845AF4A44}"/>
              </a:ext>
            </a:extLst>
          </p:cNvPr>
          <p:cNvSpPr txBox="1"/>
          <p:nvPr/>
        </p:nvSpPr>
        <p:spPr>
          <a:xfrm>
            <a:off x="5895865" y="3671751"/>
            <a:ext cx="1367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relative path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2C65278D-A8D8-A740-85F1-8514E34C896B}"/>
              </a:ext>
            </a:extLst>
          </p:cNvPr>
          <p:cNvSpPr/>
          <p:nvPr/>
        </p:nvSpPr>
        <p:spPr>
          <a:xfrm rot="5400000">
            <a:off x="7066902" y="3446552"/>
            <a:ext cx="203568" cy="3556436"/>
          </a:xfrm>
          <a:prstGeom prst="righ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2F393-F494-7F43-980F-970384E19030}"/>
              </a:ext>
            </a:extLst>
          </p:cNvPr>
          <p:cNvSpPr txBox="1"/>
          <p:nvPr/>
        </p:nvSpPr>
        <p:spPr>
          <a:xfrm>
            <a:off x="6579770" y="5432049"/>
            <a:ext cx="1474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absolute path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B71D6C0-63B3-9646-AF1B-531F0A6094D2}"/>
              </a:ext>
            </a:extLst>
          </p:cNvPr>
          <p:cNvCxnSpPr>
            <a:cxnSpLocks/>
          </p:cNvCxnSpPr>
          <p:nvPr/>
        </p:nvCxnSpPr>
        <p:spPr>
          <a:xfrm flipV="1">
            <a:off x="3470031" y="5487572"/>
            <a:ext cx="539261" cy="487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3860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cp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54652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cp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copy</a:t>
            </a:r>
            <a:r>
              <a:rPr lang="en-US" sz="2400" dirty="0">
                <a:latin typeface="Helvetica" pitchFamily="2" charset="0"/>
                <a:cs typeface="Arial Unicode MS"/>
              </a:rPr>
              <a:t> a file 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cp &lt;filename1&gt; &lt;filename2&gt;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  cp &lt;filename&gt; &lt;path&gt;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Helvetica" pitchFamily="2" charset="0"/>
                <a:cs typeface="Courier New"/>
              </a:rPr>
              <a:t>Options: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interactive: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-i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recursive: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-r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force: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-f</a:t>
            </a:r>
            <a:r>
              <a:rPr lang="en-US" sz="2400" dirty="0">
                <a:latin typeface="Helvetica" pitchFamily="2" charset="0"/>
                <a:cs typeface="Arial Unicode MS"/>
              </a:rPr>
              <a:t> 	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verbose: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-v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400" dirty="0">
              <a:solidFill>
                <a:srgbClr val="FF0000"/>
              </a:solidFill>
              <a:latin typeface="Helvetica" pitchFamily="2" charset="0"/>
              <a:cs typeface="Arial Unicode MS"/>
            </a:endParaRP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endParaRPr lang="en-US" sz="2400" spc="-5" dirty="0">
              <a:latin typeface="Helvetica" pitchFamily="2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39795260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cp (examples)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288680" y="1629543"/>
            <a:ext cx="6651381" cy="27456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</a:t>
            </a:r>
            <a:r>
              <a:rPr lang="en-US" b="1" spc="-5" dirty="0">
                <a:latin typeface="Courier New"/>
                <a:cs typeface="Courier New"/>
              </a:rPr>
              <a:t>cp</a:t>
            </a:r>
            <a:r>
              <a:rPr lang="en-US" spc="-5" dirty="0">
                <a:latin typeface="Courier New"/>
                <a:cs typeface="Courier New"/>
              </a:rPr>
              <a:t> test.txt test2.txt</a:t>
            </a:r>
          </a:p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ls</a:t>
            </a:r>
          </a:p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test.txt test2.txt</a:t>
            </a:r>
          </a:p>
          <a:p>
            <a:pPr marL="158750" algn="just">
              <a:lnSpc>
                <a:spcPts val="2620"/>
              </a:lnSpc>
            </a:pPr>
            <a:endParaRPr lang="en-US" spc="-5" dirty="0">
              <a:latin typeface="Courier New"/>
              <a:cs typeface="Courier New"/>
            </a:endParaRPr>
          </a:p>
          <a:p>
            <a:pPr marL="158750" algn="just">
              <a:lnSpc>
                <a:spcPts val="2620"/>
              </a:lnSpc>
            </a:pPr>
            <a:endParaRPr lang="en-US" spc="-5" dirty="0">
              <a:latin typeface="Courier New"/>
              <a:cs typeface="Courier New"/>
            </a:endParaRPr>
          </a:p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</a:t>
            </a:r>
            <a:r>
              <a:rPr lang="en-US" b="1" spc="-5" dirty="0">
                <a:latin typeface="Courier New"/>
                <a:cs typeface="Courier New"/>
              </a:rPr>
              <a:t>cp -r</a:t>
            </a:r>
            <a:r>
              <a:rPr lang="en-US" spc="-5" dirty="0">
                <a:latin typeface="Courier New"/>
                <a:cs typeface="Courier New"/>
              </a:rPr>
              <a:t> test test2</a:t>
            </a:r>
          </a:p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ls</a:t>
            </a:r>
          </a:p>
          <a:p>
            <a:pPr marL="158750" algn="just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test test2</a:t>
            </a:r>
            <a:r>
              <a:rPr lang="en-US" spc="-35" dirty="0">
                <a:latin typeface="Courier New"/>
                <a:cs typeface="Courier New"/>
              </a:rPr>
              <a:t> </a:t>
            </a:r>
            <a:endParaRPr lang="en-US" spc="-5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25965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mv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19716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mv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move </a:t>
            </a:r>
            <a:r>
              <a:rPr lang="en-US" sz="2400" dirty="0">
                <a:latin typeface="Helvetica" pitchFamily="2" charset="0"/>
                <a:cs typeface="Arial Unicode MS"/>
              </a:rPr>
              <a:t>to a different location or </a:t>
            </a:r>
            <a:r>
              <a:rPr lang="en-US" sz="2400" b="1" dirty="0">
                <a:latin typeface="Helvetica" pitchFamily="2" charset="0"/>
                <a:cs typeface="Arial Unicode MS"/>
              </a:rPr>
              <a:t>rename</a:t>
            </a:r>
            <a:r>
              <a:rPr lang="en-US" sz="2400" dirty="0">
                <a:latin typeface="Helvetica" pitchFamily="2" charset="0"/>
                <a:cs typeface="Arial Unicode MS"/>
              </a:rPr>
              <a:t> a file 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mv &lt;filename1&gt; &lt;filename2&gt;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  mv &lt;filename1&gt; &lt;path&gt;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394187" y="3933128"/>
            <a:ext cx="6651381" cy="14119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</a:t>
            </a:r>
            <a:r>
              <a:rPr lang="en-US" b="1" spc="-5" dirty="0">
                <a:latin typeface="Courier New"/>
                <a:cs typeface="Courier New"/>
              </a:rPr>
              <a:t>mv</a:t>
            </a:r>
            <a:r>
              <a:rPr lang="en-US" spc="-5" dirty="0">
                <a:latin typeface="Courier New"/>
                <a:cs typeface="Courier New"/>
              </a:rPr>
              <a:t> test.txt test2.txt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ls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test2.txt</a:t>
            </a:r>
          </a:p>
          <a:p>
            <a:pPr marL="158750">
              <a:lnSpc>
                <a:spcPts val="2620"/>
              </a:lnSpc>
            </a:pPr>
            <a:r>
              <a:rPr lang="en-US" spc="-35" dirty="0">
                <a:latin typeface="Courier New"/>
                <a:cs typeface="Courier New"/>
              </a:rPr>
              <a:t> </a:t>
            </a:r>
            <a:endParaRPr lang="en-US" spc="-5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13708205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DBB3-8129-3346-893C-96ED7D65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141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Why UNIX command line?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322FA-E47C-984F-BA75-E465C5F0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12507"/>
            <a:ext cx="7886700" cy="4351338"/>
          </a:xfrm>
        </p:spPr>
        <p:txBody>
          <a:bodyPr>
            <a:normAutofit/>
          </a:bodyPr>
          <a:lstStyle/>
          <a:p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Researchers deal with large amounts of data in various text formats</a:t>
            </a: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System Font Regular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sz="2000" b="1" dirty="0">
                <a:solidFill>
                  <a:srgbClr val="43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extract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relevant information?</a:t>
            </a:r>
          </a:p>
          <a:p>
            <a:pPr>
              <a:buFont typeface="System Font Regular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we carry out simple </a:t>
            </a:r>
            <a:r>
              <a:rPr lang="en-US" sz="2000" b="1" dirty="0">
                <a:solidFill>
                  <a:srgbClr val="43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analysis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  <a:p>
            <a:pPr>
              <a:buFont typeface="System Font Regular"/>
              <a:buChar char="-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How do we </a:t>
            </a:r>
            <a:r>
              <a:rPr lang="en-US" sz="2000" b="1" dirty="0">
                <a:solidFill>
                  <a:srgbClr val="43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manipulate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en-US" sz="2000" b="1" dirty="0">
                <a:solidFill>
                  <a:srgbClr val="4372C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manage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large amounts of data?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close up of a newspaper&#10;&#10;Description automatically generated">
            <a:extLst>
              <a:ext uri="{FF2B5EF4-FFF2-40B4-BE49-F238E27FC236}">
                <a16:creationId xmlns:a16="http://schemas.microsoft.com/office/drawing/2014/main" id="{4692B530-A3FC-FB4E-B781-0B2FD7FFD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400" y="2344607"/>
            <a:ext cx="9144000" cy="294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7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rm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247183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rm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remove</a:t>
            </a:r>
            <a:r>
              <a:rPr lang="en-US" sz="2400" dirty="0">
                <a:latin typeface="Helvetica" pitchFamily="2" charset="0"/>
                <a:cs typeface="Arial Unicode MS"/>
              </a:rPr>
              <a:t> a file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rm –r</a:t>
            </a:r>
            <a:r>
              <a:rPr lang="en-US" sz="2400" dirty="0">
                <a:latin typeface="Helvetica" pitchFamily="2" charset="0"/>
                <a:cs typeface="Arial Unicode MS"/>
              </a:rPr>
              <a:t>: remove a folder  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rm &lt;filename&gt;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rm –r &lt;foldername&gt;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312126" y="4707924"/>
            <a:ext cx="6651381" cy="745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rm test2.txt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ls</a:t>
            </a:r>
          </a:p>
        </p:txBody>
      </p:sp>
    </p:spTree>
    <p:extLst>
      <p:ext uri="{BB962C8B-B14F-4D97-AF65-F5344CB8AC3E}">
        <p14:creationId xmlns:p14="http://schemas.microsoft.com/office/powerpoint/2010/main" val="23964137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rmdir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147155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rmdir</a:t>
            </a:r>
            <a:r>
              <a:rPr lang="en-US" sz="2400" dirty="0">
                <a:latin typeface="Helvetica" pitchFamily="2" charset="0"/>
                <a:cs typeface="Arial Unicode MS"/>
              </a:rPr>
              <a:t>:</a:t>
            </a:r>
            <a:r>
              <a:rPr lang="en-US" sz="2400" b="1" dirty="0">
                <a:latin typeface="Helvetica" pitchFamily="2" charset="0"/>
                <a:cs typeface="Arial Unicode MS"/>
              </a:rPr>
              <a:t> remove</a:t>
            </a:r>
            <a:r>
              <a:rPr lang="en-US" sz="2400" dirty="0">
                <a:latin typeface="Helvetica" pitchFamily="2" charset="0"/>
                <a:cs typeface="Arial Unicode MS"/>
              </a:rPr>
              <a:t> an empty folder 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rmdir &lt;foldername&gt;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5FF0-93FF-F748-BA0A-7C542B7E5140}"/>
              </a:ext>
            </a:extLst>
          </p:cNvPr>
          <p:cNvSpPr/>
          <p:nvPr/>
        </p:nvSpPr>
        <p:spPr>
          <a:xfrm>
            <a:off x="312126" y="3608906"/>
            <a:ext cx="6651381" cy="14760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rmdir test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ls</a:t>
            </a:r>
          </a:p>
          <a:p>
            <a:pPr marL="158750">
              <a:lnSpc>
                <a:spcPts val="2620"/>
              </a:lnSpc>
              <a:spcBef>
                <a:spcPts val="3110"/>
              </a:spcBef>
            </a:pPr>
            <a:r>
              <a:rPr lang="en-US" spc="-35" dirty="0">
                <a:latin typeface="Courier New"/>
                <a:cs typeface="Courier New"/>
              </a:rPr>
              <a:t> </a:t>
            </a:r>
            <a:endParaRPr lang="en-US" spc="-5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9597186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Useful tips</a:t>
            </a:r>
          </a:p>
        </p:txBody>
      </p:sp>
      <p:sp>
        <p:nvSpPr>
          <p:cNvPr id="20" name="object 3">
            <a:extLst>
              <a:ext uri="{FF2B5EF4-FFF2-40B4-BE49-F238E27FC236}">
                <a16:creationId xmlns:a16="http://schemas.microsoft.com/office/drawing/2014/main" id="{89549BBD-FFCF-8742-AE50-883038A711D0}"/>
              </a:ext>
            </a:extLst>
          </p:cNvPr>
          <p:cNvSpPr txBox="1"/>
          <p:nvPr/>
        </p:nvSpPr>
        <p:spPr>
          <a:xfrm>
            <a:off x="535635" y="1405000"/>
            <a:ext cx="7607934" cy="4747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Helvetica" pitchFamily="2" charset="0"/>
                <a:cs typeface="Courier New"/>
              </a:rPr>
              <a:t>cp/mv/rm commands can work on multiple file at once: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				cp file1 file2 </a:t>
            </a:r>
            <a:r>
              <a:rPr lang="en-US" sz="2400" spc="-10" dirty="0">
                <a:latin typeface="Courier New"/>
                <a:cs typeface="Courier New"/>
              </a:rPr>
              <a:t>new/ 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				rm file1 file2</a:t>
            </a:r>
            <a:r>
              <a:rPr lang="en-US" sz="2400" spc="-155" dirty="0">
                <a:latin typeface="Courier New"/>
                <a:cs typeface="Courier New"/>
              </a:rPr>
              <a:t> </a:t>
            </a:r>
            <a:r>
              <a:rPr lang="en-US" sz="2400" spc="-10" dirty="0">
                <a:latin typeface="Courier New"/>
                <a:cs typeface="Courier New"/>
              </a:rPr>
              <a:t>file27</a:t>
            </a:r>
            <a:endParaRPr lang="en-US" sz="2400" spc="-5" dirty="0">
              <a:latin typeface="Helvetica" pitchFamily="2" charset="0"/>
              <a:cs typeface="Courier New"/>
            </a:endParaRP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Helvetica" pitchFamily="2" charset="0"/>
                <a:cs typeface="Courier New"/>
              </a:rPr>
              <a:t>cp/mv/rm can work with "*":</a:t>
            </a:r>
          </a:p>
          <a:p>
            <a:pPr marL="3353435" indent="-459105">
              <a:lnSpc>
                <a:spcPts val="3515"/>
              </a:lnSpc>
            </a:pPr>
            <a:r>
              <a:rPr lang="en-US" sz="2400" spc="-5" dirty="0">
                <a:latin typeface="Courier New"/>
                <a:cs typeface="Courier New"/>
              </a:rPr>
              <a:t>mv f*</a:t>
            </a:r>
            <a:r>
              <a:rPr lang="en-US" sz="2400" spc="-140" dirty="0">
                <a:latin typeface="Courier New"/>
                <a:cs typeface="Courier New"/>
              </a:rPr>
              <a:t> </a:t>
            </a:r>
            <a:r>
              <a:rPr lang="en-US" sz="2400" spc="-10" dirty="0">
                <a:latin typeface="Courier New"/>
                <a:cs typeface="Courier New"/>
              </a:rPr>
              <a:t>new/</a:t>
            </a:r>
            <a:endParaRPr lang="en-US" sz="2400" dirty="0">
              <a:latin typeface="Courier New"/>
              <a:cs typeface="Courier New"/>
            </a:endParaRPr>
          </a:p>
          <a:p>
            <a:pPr marL="3353435" indent="-459105">
              <a:lnSpc>
                <a:spcPts val="3515"/>
              </a:lnSpc>
            </a:pPr>
            <a:r>
              <a:rPr lang="en-US" sz="2400" spc="-5" dirty="0">
                <a:latin typeface="Courier New"/>
                <a:cs typeface="Courier New"/>
              </a:rPr>
              <a:t>rm f*  </a:t>
            </a:r>
          </a:p>
          <a:p>
            <a:pPr marL="3353435" indent="-459105">
              <a:lnSpc>
                <a:spcPts val="3515"/>
              </a:lnSpc>
            </a:pPr>
            <a:r>
              <a:rPr lang="en-US" sz="2400" spc="-5" dirty="0">
                <a:latin typeface="Courier New"/>
                <a:cs typeface="Courier New"/>
              </a:rPr>
              <a:t>rm l*s  </a:t>
            </a:r>
          </a:p>
          <a:p>
            <a:pPr marL="3353435" indent="-459105">
              <a:lnSpc>
                <a:spcPts val="3515"/>
              </a:lnSpc>
            </a:pPr>
            <a:r>
              <a:rPr lang="en-US" sz="2400" spc="-5" dirty="0">
                <a:latin typeface="Courier New"/>
                <a:cs typeface="Courier New"/>
              </a:rPr>
              <a:t>r</a:t>
            </a:r>
            <a:r>
              <a:rPr lang="en-US" sz="2400" dirty="0">
                <a:latin typeface="Courier New"/>
                <a:cs typeface="Courier New"/>
              </a:rPr>
              <a:t>m	</a:t>
            </a:r>
            <a:r>
              <a:rPr lang="en-US" sz="2400" spc="-5" dirty="0">
                <a:latin typeface="Courier New"/>
                <a:cs typeface="Courier New"/>
              </a:rPr>
              <a:t>*t</a:t>
            </a:r>
            <a:r>
              <a:rPr lang="en-US" sz="2400" spc="-20" dirty="0">
                <a:latin typeface="Courier New"/>
                <a:cs typeface="Courier New"/>
              </a:rPr>
              <a:t>x</a:t>
            </a:r>
            <a:r>
              <a:rPr lang="en-US" sz="2400" dirty="0">
                <a:latin typeface="Courier New"/>
                <a:cs typeface="Courier New"/>
              </a:rPr>
              <a:t>t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400" spc="-5" dirty="0">
              <a:latin typeface="Helvetica" pitchFamily="2" charset="0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245530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BDABC-E3AD-754B-90CD-1C1D3E145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pc="-5" dirty="0">
                <a:latin typeface="Helvetica" pitchFamily="2" charset="0"/>
                <a:cs typeface="Courier New"/>
              </a:rPr>
              <a:t>There is generally no coming back from rm, the file does not go to a trash folder that you can recover it from – so always backup your data.</a:t>
            </a:r>
          </a:p>
          <a:p>
            <a:pPr marL="0" indent="0">
              <a:buNone/>
            </a:pPr>
            <a:endParaRPr lang="en-US" spc="-5" dirty="0">
              <a:latin typeface="Helvetica" pitchFamily="2" charset="0"/>
              <a:cs typeface="Courier New"/>
            </a:endParaRPr>
          </a:p>
          <a:p>
            <a:pPr lvl="1">
              <a:buFont typeface="System Font Regular"/>
              <a:buChar char="-"/>
            </a:pPr>
            <a:r>
              <a:rPr lang="en-US" spc="-5" dirty="0">
                <a:latin typeface="Helvetica" pitchFamily="2" charset="0"/>
                <a:cs typeface="Courier New"/>
              </a:rPr>
              <a:t>Backup your files on external drive</a:t>
            </a:r>
          </a:p>
          <a:p>
            <a:pPr marL="457200" lvl="1" indent="0">
              <a:buNone/>
            </a:pPr>
            <a:endParaRPr lang="en-US" spc="-5" dirty="0">
              <a:latin typeface="Helvetica" pitchFamily="2" charset="0"/>
              <a:cs typeface="Courier New"/>
            </a:endParaRPr>
          </a:p>
          <a:p>
            <a:pPr lvl="1">
              <a:buFont typeface="System Font Regular"/>
              <a:buChar char="-"/>
            </a:pPr>
            <a:r>
              <a:rPr lang="en-US" spc="-5" dirty="0">
                <a:latin typeface="Helvetica" pitchFamily="2" charset="0"/>
                <a:cs typeface="Courier New"/>
              </a:rPr>
              <a:t>Modify your personal Linux environment</a:t>
            </a:r>
          </a:p>
          <a:p>
            <a:pPr marL="0" indent="0">
              <a:buNone/>
            </a:pPr>
            <a:endParaRPr lang="en-US" spc="-5" dirty="0">
              <a:latin typeface="Helvetica" pitchFamily="2" charset="0"/>
              <a:cs typeface="Courier New"/>
            </a:endParaRPr>
          </a:p>
          <a:p>
            <a:pPr marL="0" indent="0">
              <a:buNone/>
            </a:pPr>
            <a:r>
              <a:rPr lang="en-US" sz="1800" spc="-5" dirty="0">
                <a:latin typeface="Helvetica" pitchFamily="2" charset="0"/>
                <a:cs typeface="Courier New"/>
              </a:rPr>
              <a:t>Hoffman2 recover option: </a:t>
            </a:r>
            <a:r>
              <a:rPr lang="en-US" sz="1800" u="heavy" spc="-5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  <a:hlinkClick r:id="rId2"/>
              </a:rPr>
              <a:t>https://support.idre.ucla.edu/helpdesk/KB/View/6079312-i-deleted-a-  </a:t>
            </a:r>
            <a:r>
              <a:rPr lang="en-US" sz="1800" u="heavy" spc="-5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 Unicode MS"/>
                <a:cs typeface="Arial Unicode MS"/>
                <a:hlinkClick r:id="rId2"/>
              </a:rPr>
              <a:t>file-in-my-home-directory--how-can-i-recover-it</a:t>
            </a:r>
            <a:endParaRPr lang="en-US" sz="1800" spc="-5" dirty="0">
              <a:latin typeface="Helvetica" pitchFamily="2" charset="0"/>
              <a:cs typeface="Courier New"/>
            </a:endParaRPr>
          </a:p>
          <a:p>
            <a:pPr marL="0" indent="0">
              <a:buNone/>
            </a:pPr>
            <a:endParaRPr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Warning: rm</a:t>
            </a:r>
          </a:p>
        </p:txBody>
      </p:sp>
    </p:spTree>
    <p:extLst>
      <p:ext uri="{BB962C8B-B14F-4D97-AF65-F5344CB8AC3E}">
        <p14:creationId xmlns:p14="http://schemas.microsoft.com/office/powerpoint/2010/main" val="1781884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tar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9CF935AF-3C0A-0B45-9585-EE2007933F9F}"/>
              </a:ext>
            </a:extLst>
          </p:cNvPr>
          <p:cNvSpPr txBox="1"/>
          <p:nvPr/>
        </p:nvSpPr>
        <p:spPr>
          <a:xfrm>
            <a:off x="535634" y="1405000"/>
            <a:ext cx="8367733" cy="547265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tar</a:t>
            </a:r>
            <a:r>
              <a:rPr lang="en-US" sz="2400" dirty="0">
                <a:latin typeface="Helvetica" pitchFamily="2" charset="0"/>
                <a:cs typeface="Arial Unicode MS"/>
              </a:rPr>
              <a:t>: creates a compressed archive 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tar –czvf &lt;filename1&gt;.tar.gz &lt;filename1&gt;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  tar –xzvf &lt;filename1&gt;.tar.gz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Helvetica" pitchFamily="2" charset="0"/>
                <a:cs typeface="Courier New"/>
              </a:rPr>
              <a:t>Options: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create: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-c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verbose: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-v 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file type: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-f</a:t>
            </a:r>
            <a:r>
              <a:rPr lang="en-US" sz="2400" dirty="0">
                <a:latin typeface="Helvetica" pitchFamily="2" charset="0"/>
                <a:cs typeface="Arial Unicode MS"/>
              </a:rPr>
              <a:t> 	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extract: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-x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	</a:t>
            </a:r>
            <a:r>
              <a:rPr lang="en-US" sz="2400" dirty="0">
                <a:latin typeface="Helvetica" pitchFamily="2" charset="0"/>
                <a:cs typeface="Arial Unicode MS"/>
              </a:rPr>
              <a:t>zip: </a:t>
            </a:r>
            <a:r>
              <a:rPr lang="en-US" sz="2400" dirty="0">
                <a:solidFill>
                  <a:srgbClr val="FF0000"/>
                </a:solidFill>
                <a:latin typeface="Helvetica" pitchFamily="2" charset="0"/>
                <a:cs typeface="Arial Unicode MS"/>
              </a:rPr>
              <a:t>-z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48510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tar (examples)</a:t>
            </a:r>
          </a:p>
        </p:txBody>
      </p:sp>
      <p:pic>
        <p:nvPicPr>
          <p:cNvPr id="3" name="Picture 2" descr="Text, letter&#10;&#10;Description automatically generated">
            <a:extLst>
              <a:ext uri="{FF2B5EF4-FFF2-40B4-BE49-F238E27FC236}">
                <a16:creationId xmlns:a16="http://schemas.microsoft.com/office/drawing/2014/main" id="{0005AB9C-8CFB-3E40-B976-3C8348FE24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" t="1911" b="44364"/>
          <a:stretch/>
        </p:blipFill>
        <p:spPr>
          <a:xfrm>
            <a:off x="512445" y="1797686"/>
            <a:ext cx="7850320" cy="1275908"/>
          </a:xfrm>
          <a:prstGeom prst="rect">
            <a:avLst/>
          </a:prstGeom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1BE5828-D957-8F47-8E80-6B4729D408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6"/>
          <a:stretch/>
        </p:blipFill>
        <p:spPr>
          <a:xfrm>
            <a:off x="488381" y="5104809"/>
            <a:ext cx="7850321" cy="1054100"/>
          </a:xfrm>
          <a:prstGeom prst="rect">
            <a:avLst/>
          </a:prstGeom>
        </p:spPr>
      </p:pic>
      <p:pic>
        <p:nvPicPr>
          <p:cNvPr id="8" name="Picture 7" descr="Text, letter&#10;&#10;Description automatically generated">
            <a:extLst>
              <a:ext uri="{FF2B5EF4-FFF2-40B4-BE49-F238E27FC236}">
                <a16:creationId xmlns:a16="http://schemas.microsoft.com/office/drawing/2014/main" id="{44E9245B-4157-E44E-B81C-E232F2B3CD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7" t="56340" b="-725"/>
          <a:stretch/>
        </p:blipFill>
        <p:spPr>
          <a:xfrm>
            <a:off x="512445" y="4050709"/>
            <a:ext cx="7850320" cy="1054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9100EB-6ACB-F246-BAC5-DF4874D83F10}"/>
              </a:ext>
            </a:extLst>
          </p:cNvPr>
          <p:cNvSpPr txBox="1"/>
          <p:nvPr/>
        </p:nvSpPr>
        <p:spPr>
          <a:xfrm>
            <a:off x="488381" y="1383859"/>
            <a:ext cx="2005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Create a tar file:</a:t>
            </a:r>
            <a:endParaRPr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DF1BDB-11A9-CC42-AEF0-6AD53F947113}"/>
              </a:ext>
            </a:extLst>
          </p:cNvPr>
          <p:cNvSpPr txBox="1"/>
          <p:nvPr/>
        </p:nvSpPr>
        <p:spPr>
          <a:xfrm>
            <a:off x="488380" y="3615986"/>
            <a:ext cx="2049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Extract a tar file:</a:t>
            </a:r>
            <a:endParaRPr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F5B8DE-B829-F547-A40E-D713ECBBFB0C}"/>
              </a:ext>
            </a:extLst>
          </p:cNvPr>
          <p:cNvSpPr txBox="1"/>
          <p:nvPr/>
        </p:nvSpPr>
        <p:spPr>
          <a:xfrm>
            <a:off x="6725653" y="5111122"/>
            <a:ext cx="2130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path to the directory</a:t>
            </a:r>
            <a:endParaRPr dirty="0">
              <a:solidFill>
                <a:schemeClr val="accent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43DA6D9-CB65-1B4C-805B-E6CB65C7CCB1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5380456" y="4800600"/>
            <a:ext cx="1345197" cy="495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ight Brace 13">
            <a:extLst>
              <a:ext uri="{FF2B5EF4-FFF2-40B4-BE49-F238E27FC236}">
                <a16:creationId xmlns:a16="http://schemas.microsoft.com/office/drawing/2014/main" id="{E3AF5334-03FF-3A48-B63C-545FC45C89E8}"/>
              </a:ext>
            </a:extLst>
          </p:cNvPr>
          <p:cNvSpPr/>
          <p:nvPr/>
        </p:nvSpPr>
        <p:spPr>
          <a:xfrm rot="16200000" flipH="1">
            <a:off x="5221738" y="4015622"/>
            <a:ext cx="45719" cy="1345197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571306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scp (remote cp)</a:t>
            </a:r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98813607-663D-5C41-B798-885D3C83AE2D}"/>
              </a:ext>
            </a:extLst>
          </p:cNvPr>
          <p:cNvSpPr txBox="1"/>
          <p:nvPr/>
        </p:nvSpPr>
        <p:spPr>
          <a:xfrm>
            <a:off x="1335405" y="2440051"/>
            <a:ext cx="20701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latin typeface="Courier New"/>
                <a:cs typeface="Courier New"/>
              </a:rPr>
              <a:t>scp</a:t>
            </a:r>
            <a:r>
              <a:rPr sz="1800" b="1" spc="-60" dirty="0">
                <a:latin typeface="Courier New"/>
                <a:cs typeface="Courier New"/>
              </a:rPr>
              <a:t> </a:t>
            </a:r>
            <a:r>
              <a:rPr sz="1800" spc="-15" dirty="0">
                <a:latin typeface="Courier New"/>
                <a:cs typeface="Courier New"/>
              </a:rPr>
              <a:t>&lt;localFile&gt;</a:t>
            </a:r>
            <a:endParaRPr sz="1800" dirty="0">
              <a:latin typeface="Courier New"/>
              <a:cs typeface="Courier New"/>
            </a:endParaRP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FFE8E128-DC5B-0244-A4FB-A7507E71B4E4}"/>
              </a:ext>
            </a:extLst>
          </p:cNvPr>
          <p:cNvSpPr txBox="1"/>
          <p:nvPr/>
        </p:nvSpPr>
        <p:spPr>
          <a:xfrm>
            <a:off x="3667759" y="2440051"/>
            <a:ext cx="46456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u="sng" spc="-15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2"/>
              </a:rPr>
              <a:t>user@hoffman2.idre.ucla.edu:&lt;path&gt;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17373DDC-7305-0742-9E39-DE84CDB3EEEA}"/>
              </a:ext>
            </a:extLst>
          </p:cNvPr>
          <p:cNvSpPr txBox="1"/>
          <p:nvPr/>
        </p:nvSpPr>
        <p:spPr>
          <a:xfrm>
            <a:off x="850493" y="4890008"/>
            <a:ext cx="66090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latin typeface="Courier New"/>
                <a:cs typeface="Courier New"/>
              </a:rPr>
              <a:t>scp </a:t>
            </a:r>
            <a:r>
              <a:rPr sz="16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  <a:hlinkClick r:id="rId2"/>
              </a:rPr>
              <a:t>user@hoffman2.idre.ucla.edu:&lt;path&gt;/&lt;</a:t>
            </a:r>
            <a:r>
              <a:rPr sz="1600" spc="-10" dirty="0">
                <a:latin typeface="Courier New"/>
                <a:cs typeface="Courier New"/>
              </a:rPr>
              <a:t>remoteFile&gt;</a:t>
            </a:r>
            <a:r>
              <a:rPr sz="1600" spc="229" dirty="0">
                <a:latin typeface="Courier New"/>
                <a:cs typeface="Courier New"/>
              </a:rPr>
              <a:t> </a:t>
            </a:r>
            <a:r>
              <a:rPr sz="1600" spc="-5" dirty="0">
                <a:latin typeface="Courier New"/>
                <a:cs typeface="Courier New"/>
              </a:rPr>
              <a:t>./</a:t>
            </a:r>
            <a:endParaRPr sz="1600">
              <a:latin typeface="Courier New"/>
              <a:cs typeface="Courier New"/>
            </a:endParaRPr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6811DEC4-785F-B744-A0DE-A07391D7D547}"/>
              </a:ext>
            </a:extLst>
          </p:cNvPr>
          <p:cNvSpPr/>
          <p:nvPr/>
        </p:nvSpPr>
        <p:spPr>
          <a:xfrm>
            <a:off x="5388864" y="1387524"/>
            <a:ext cx="922019" cy="9220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7BFE15D0-E4E9-0B46-B2C7-2C643070A713}"/>
              </a:ext>
            </a:extLst>
          </p:cNvPr>
          <p:cNvSpPr/>
          <p:nvPr/>
        </p:nvSpPr>
        <p:spPr>
          <a:xfrm>
            <a:off x="3256788" y="1408860"/>
            <a:ext cx="813815" cy="784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9">
            <a:extLst>
              <a:ext uri="{FF2B5EF4-FFF2-40B4-BE49-F238E27FC236}">
                <a16:creationId xmlns:a16="http://schemas.microsoft.com/office/drawing/2014/main" id="{29748C77-2514-B24F-8E26-47296E1243B0}"/>
              </a:ext>
            </a:extLst>
          </p:cNvPr>
          <p:cNvGrpSpPr/>
          <p:nvPr/>
        </p:nvGrpSpPr>
        <p:grpSpPr>
          <a:xfrm>
            <a:off x="4165356" y="1716794"/>
            <a:ext cx="1083945" cy="173990"/>
            <a:chOff x="4165356" y="1937089"/>
            <a:chExt cx="1083945" cy="173990"/>
          </a:xfrm>
        </p:grpSpPr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B24D28DA-0BE0-364F-8BE7-C0289BA73F46}"/>
                </a:ext>
              </a:extLst>
            </p:cNvPr>
            <p:cNvSpPr/>
            <p:nvPr/>
          </p:nvSpPr>
          <p:spPr>
            <a:xfrm>
              <a:off x="4165356" y="1937089"/>
              <a:ext cx="1083703" cy="173993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1">
              <a:extLst>
                <a:ext uri="{FF2B5EF4-FFF2-40B4-BE49-F238E27FC236}">
                  <a16:creationId xmlns:a16="http://schemas.microsoft.com/office/drawing/2014/main" id="{85FDEC3B-D796-3849-9C08-5710D908CD50}"/>
                </a:ext>
              </a:extLst>
            </p:cNvPr>
            <p:cNvSpPr/>
            <p:nvPr/>
          </p:nvSpPr>
          <p:spPr>
            <a:xfrm>
              <a:off x="4197857" y="1992630"/>
              <a:ext cx="1005840" cy="13970"/>
            </a:xfrm>
            <a:custGeom>
              <a:avLst/>
              <a:gdLst/>
              <a:ahLst/>
              <a:cxnLst/>
              <a:rect l="l" t="t" r="r" b="b"/>
              <a:pathLst>
                <a:path w="1005839" h="13969">
                  <a:moveTo>
                    <a:pt x="0" y="0"/>
                  </a:moveTo>
                  <a:lnTo>
                    <a:pt x="1005586" y="13589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2">
              <a:extLst>
                <a:ext uri="{FF2B5EF4-FFF2-40B4-BE49-F238E27FC236}">
                  <a16:creationId xmlns:a16="http://schemas.microsoft.com/office/drawing/2014/main" id="{A7A2B707-5CA9-FD4F-8483-C214D9496903}"/>
                </a:ext>
              </a:extLst>
            </p:cNvPr>
            <p:cNvSpPr/>
            <p:nvPr/>
          </p:nvSpPr>
          <p:spPr>
            <a:xfrm>
              <a:off x="5109971" y="1944624"/>
              <a:ext cx="117348" cy="118872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3">
            <a:extLst>
              <a:ext uri="{FF2B5EF4-FFF2-40B4-BE49-F238E27FC236}">
                <a16:creationId xmlns:a16="http://schemas.microsoft.com/office/drawing/2014/main" id="{98210B04-9092-604E-952F-9F71FC2481F7}"/>
              </a:ext>
            </a:extLst>
          </p:cNvPr>
          <p:cNvSpPr/>
          <p:nvPr/>
        </p:nvSpPr>
        <p:spPr>
          <a:xfrm>
            <a:off x="5388864" y="3637788"/>
            <a:ext cx="876300" cy="9204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4">
            <a:extLst>
              <a:ext uri="{FF2B5EF4-FFF2-40B4-BE49-F238E27FC236}">
                <a16:creationId xmlns:a16="http://schemas.microsoft.com/office/drawing/2014/main" id="{EC7C635E-8D73-7D4B-938A-350693194EB5}"/>
              </a:ext>
            </a:extLst>
          </p:cNvPr>
          <p:cNvGrpSpPr/>
          <p:nvPr/>
        </p:nvGrpSpPr>
        <p:grpSpPr>
          <a:xfrm>
            <a:off x="3256788" y="3666744"/>
            <a:ext cx="2018030" cy="784860"/>
            <a:chOff x="3256788" y="3666744"/>
            <a:chExt cx="2018030" cy="784860"/>
          </a:xfrm>
        </p:grpSpPr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E0B1099-03BE-9E41-B744-C1D5C53CBC19}"/>
                </a:ext>
              </a:extLst>
            </p:cNvPr>
            <p:cNvSpPr/>
            <p:nvPr/>
          </p:nvSpPr>
          <p:spPr>
            <a:xfrm>
              <a:off x="3256788" y="3666744"/>
              <a:ext cx="813815" cy="784859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6">
              <a:extLst>
                <a:ext uri="{FF2B5EF4-FFF2-40B4-BE49-F238E27FC236}">
                  <a16:creationId xmlns:a16="http://schemas.microsoft.com/office/drawing/2014/main" id="{73743C14-7456-2547-BC06-18FB2D97AF7A}"/>
                </a:ext>
              </a:extLst>
            </p:cNvPr>
            <p:cNvSpPr/>
            <p:nvPr/>
          </p:nvSpPr>
          <p:spPr>
            <a:xfrm>
              <a:off x="4052316" y="3915156"/>
              <a:ext cx="1222248" cy="295656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7">
              <a:extLst>
                <a:ext uri="{FF2B5EF4-FFF2-40B4-BE49-F238E27FC236}">
                  <a16:creationId xmlns:a16="http://schemas.microsoft.com/office/drawing/2014/main" id="{4A4A714E-359D-FC45-8B28-2EA73DF55172}"/>
                </a:ext>
              </a:extLst>
            </p:cNvPr>
            <p:cNvSpPr/>
            <p:nvPr/>
          </p:nvSpPr>
          <p:spPr>
            <a:xfrm>
              <a:off x="4223766" y="4043934"/>
              <a:ext cx="1003935" cy="0"/>
            </a:xfrm>
            <a:custGeom>
              <a:avLst/>
              <a:gdLst/>
              <a:ahLst/>
              <a:cxnLst/>
              <a:rect l="l" t="t" r="r" b="b"/>
              <a:pathLst>
                <a:path w="1003935">
                  <a:moveTo>
                    <a:pt x="1003935" y="0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18">
              <a:extLst>
                <a:ext uri="{FF2B5EF4-FFF2-40B4-BE49-F238E27FC236}">
                  <a16:creationId xmlns:a16="http://schemas.microsoft.com/office/drawing/2014/main" id="{59CD7ACC-11B5-9F41-8279-2E534BE111C1}"/>
                </a:ext>
              </a:extLst>
            </p:cNvPr>
            <p:cNvSpPr/>
            <p:nvPr/>
          </p:nvSpPr>
          <p:spPr>
            <a:xfrm>
              <a:off x="4197096" y="3983736"/>
              <a:ext cx="115824" cy="117348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0">
            <a:extLst>
              <a:ext uri="{FF2B5EF4-FFF2-40B4-BE49-F238E27FC236}">
                <a16:creationId xmlns:a16="http://schemas.microsoft.com/office/drawing/2014/main" id="{B97399CC-4F7C-DD4A-9B0E-EBC007E69E01}"/>
              </a:ext>
            </a:extLst>
          </p:cNvPr>
          <p:cNvSpPr txBox="1"/>
          <p:nvPr/>
        </p:nvSpPr>
        <p:spPr>
          <a:xfrm>
            <a:off x="329446" y="6292072"/>
            <a:ext cx="5253355" cy="2821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145" dirty="0">
                <a:latin typeface="Helvetica" pitchFamily="2" charset="0"/>
                <a:cs typeface="Arial Unicode MS"/>
              </a:rPr>
              <a:t>Run </a:t>
            </a:r>
            <a:r>
              <a:rPr sz="1800" spc="-135" dirty="0">
                <a:latin typeface="Helvetica" pitchFamily="2" charset="0"/>
                <a:cs typeface="Arial Unicode MS"/>
              </a:rPr>
              <a:t>scp </a:t>
            </a:r>
            <a:r>
              <a:rPr sz="1800" spc="-20" dirty="0">
                <a:latin typeface="Helvetica" pitchFamily="2" charset="0"/>
                <a:cs typeface="Arial Unicode MS"/>
              </a:rPr>
              <a:t>from the </a:t>
            </a:r>
            <a:r>
              <a:rPr sz="1800" spc="-70" dirty="0">
                <a:latin typeface="Helvetica" pitchFamily="2" charset="0"/>
                <a:cs typeface="Arial Unicode MS"/>
              </a:rPr>
              <a:t>local </a:t>
            </a:r>
            <a:r>
              <a:rPr sz="1800" spc="-120" dirty="0">
                <a:latin typeface="Helvetica" pitchFamily="2" charset="0"/>
                <a:cs typeface="Arial Unicode MS"/>
              </a:rPr>
              <a:t>session </a:t>
            </a:r>
            <a:r>
              <a:rPr sz="1800" spc="-5" dirty="0">
                <a:latin typeface="Helvetica" pitchFamily="2" charset="0"/>
                <a:cs typeface="Arial Unicode MS"/>
              </a:rPr>
              <a:t>of </a:t>
            </a:r>
            <a:r>
              <a:rPr sz="1800" spc="-20" dirty="0">
                <a:latin typeface="Helvetica" pitchFamily="2" charset="0"/>
                <a:cs typeface="Arial Unicode MS"/>
              </a:rPr>
              <a:t>the </a:t>
            </a:r>
            <a:r>
              <a:rPr sz="1800" spc="-35" dirty="0">
                <a:latin typeface="Helvetica" pitchFamily="2" charset="0"/>
                <a:cs typeface="Arial Unicode MS"/>
              </a:rPr>
              <a:t>terminal. </a:t>
            </a:r>
            <a:endParaRPr sz="1800" dirty="0">
              <a:latin typeface="Helvetica" pitchFamily="2" charset="0"/>
              <a:cs typeface="Arial Unicode MS"/>
            </a:endParaRPr>
          </a:p>
        </p:txBody>
      </p:sp>
      <p:grpSp>
        <p:nvGrpSpPr>
          <p:cNvPr id="24" name="object 22">
            <a:extLst>
              <a:ext uri="{FF2B5EF4-FFF2-40B4-BE49-F238E27FC236}">
                <a16:creationId xmlns:a16="http://schemas.microsoft.com/office/drawing/2014/main" id="{50701A45-DD0C-A84A-B01B-101F72E68C80}"/>
              </a:ext>
            </a:extLst>
          </p:cNvPr>
          <p:cNvGrpSpPr/>
          <p:nvPr/>
        </p:nvGrpSpPr>
        <p:grpSpPr>
          <a:xfrm>
            <a:off x="1629155" y="1958339"/>
            <a:ext cx="681355" cy="623570"/>
            <a:chOff x="1629155" y="1958339"/>
            <a:chExt cx="681355" cy="623570"/>
          </a:xfrm>
        </p:grpSpPr>
        <p:sp>
          <p:nvSpPr>
            <p:cNvPr id="25" name="object 23">
              <a:extLst>
                <a:ext uri="{FF2B5EF4-FFF2-40B4-BE49-F238E27FC236}">
                  <a16:creationId xmlns:a16="http://schemas.microsoft.com/office/drawing/2014/main" id="{0BD17C48-47B7-A04F-9C71-2EC52E1C58DB}"/>
                </a:ext>
              </a:extLst>
            </p:cNvPr>
            <p:cNvSpPr/>
            <p:nvPr/>
          </p:nvSpPr>
          <p:spPr>
            <a:xfrm>
              <a:off x="1629155" y="1958339"/>
              <a:ext cx="681228" cy="623315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20D9BBB7-1A61-6442-B15C-A3D335755D06}"/>
                </a:ext>
              </a:extLst>
            </p:cNvPr>
            <p:cNvSpPr/>
            <p:nvPr/>
          </p:nvSpPr>
          <p:spPr>
            <a:xfrm>
              <a:off x="1684781" y="1992629"/>
              <a:ext cx="463550" cy="405765"/>
            </a:xfrm>
            <a:custGeom>
              <a:avLst/>
              <a:gdLst/>
              <a:ahLst/>
              <a:cxnLst/>
              <a:rect l="l" t="t" r="r" b="b"/>
              <a:pathLst>
                <a:path w="463550" h="405764">
                  <a:moveTo>
                    <a:pt x="0" y="0"/>
                  </a:moveTo>
                  <a:lnTo>
                    <a:pt x="463042" y="405257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4756F321-C8ED-6547-97CB-09BB96859323}"/>
                </a:ext>
              </a:extLst>
            </p:cNvPr>
            <p:cNvSpPr/>
            <p:nvPr/>
          </p:nvSpPr>
          <p:spPr>
            <a:xfrm>
              <a:off x="2046731" y="2299715"/>
              <a:ext cx="118871" cy="114300"/>
            </a:xfrm>
            <a:prstGeom prst="rect">
              <a:avLst/>
            </a:prstGeom>
            <a:blipFill>
              <a:blip r:embed="rId1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6">
            <a:extLst>
              <a:ext uri="{FF2B5EF4-FFF2-40B4-BE49-F238E27FC236}">
                <a16:creationId xmlns:a16="http://schemas.microsoft.com/office/drawing/2014/main" id="{086A0BA1-9EFE-354E-B67E-DE50898B184B}"/>
              </a:ext>
            </a:extLst>
          </p:cNvPr>
          <p:cNvSpPr txBox="1"/>
          <p:nvPr/>
        </p:nvSpPr>
        <p:spPr>
          <a:xfrm>
            <a:off x="204235" y="1393899"/>
            <a:ext cx="1211580" cy="993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600" spc="-85" dirty="0">
                <a:latin typeface="Arial Unicode MS"/>
                <a:cs typeface="Arial Unicode MS"/>
              </a:rPr>
              <a:t>File </a:t>
            </a:r>
            <a:r>
              <a:rPr sz="1600" spc="-55" dirty="0">
                <a:latin typeface="Arial Unicode MS"/>
                <a:cs typeface="Arial Unicode MS"/>
              </a:rPr>
              <a:t>located</a:t>
            </a:r>
            <a:r>
              <a:rPr sz="1600" spc="-270" dirty="0">
                <a:latin typeface="Arial Unicode MS"/>
                <a:cs typeface="Arial Unicode MS"/>
              </a:rPr>
              <a:t> </a:t>
            </a:r>
            <a:r>
              <a:rPr sz="1600" spc="-55" dirty="0">
                <a:latin typeface="Arial Unicode MS"/>
                <a:cs typeface="Arial Unicode MS"/>
              </a:rPr>
              <a:t>on  </a:t>
            </a:r>
            <a:r>
              <a:rPr sz="1600" spc="-25" dirty="0">
                <a:latin typeface="Arial Unicode MS"/>
                <a:cs typeface="Arial Unicode MS"/>
              </a:rPr>
              <a:t>the </a:t>
            </a:r>
            <a:r>
              <a:rPr sz="1600" spc="-40" dirty="0">
                <a:latin typeface="Arial Unicode MS"/>
                <a:cs typeface="Arial Unicode MS"/>
              </a:rPr>
              <a:t>laptop, </a:t>
            </a:r>
            <a:r>
              <a:rPr sz="1600" spc="-25" dirty="0">
                <a:latin typeface="Arial Unicode MS"/>
                <a:cs typeface="Arial Unicode MS"/>
              </a:rPr>
              <a:t>in  the </a:t>
            </a:r>
            <a:r>
              <a:rPr sz="1600" spc="-35" dirty="0">
                <a:latin typeface="Arial Unicode MS"/>
                <a:cs typeface="Arial Unicode MS"/>
              </a:rPr>
              <a:t>current  directory</a:t>
            </a:r>
            <a:endParaRPr sz="1600" dirty="0">
              <a:latin typeface="Arial Unicode MS"/>
              <a:cs typeface="Arial Unicode MS"/>
            </a:endParaRPr>
          </a:p>
        </p:txBody>
      </p:sp>
      <p:grpSp>
        <p:nvGrpSpPr>
          <p:cNvPr id="29" name="object 27">
            <a:extLst>
              <a:ext uri="{FF2B5EF4-FFF2-40B4-BE49-F238E27FC236}">
                <a16:creationId xmlns:a16="http://schemas.microsoft.com/office/drawing/2014/main" id="{0CFACA28-BD71-B847-B4DB-95D63385E0BC}"/>
              </a:ext>
            </a:extLst>
          </p:cNvPr>
          <p:cNvGrpSpPr/>
          <p:nvPr/>
        </p:nvGrpSpPr>
        <p:grpSpPr>
          <a:xfrm>
            <a:off x="7880604" y="2721864"/>
            <a:ext cx="295910" cy="541020"/>
            <a:chOff x="7880604" y="2721864"/>
            <a:chExt cx="295910" cy="541020"/>
          </a:xfrm>
        </p:grpSpPr>
        <p:sp>
          <p:nvSpPr>
            <p:cNvPr id="30" name="object 28">
              <a:extLst>
                <a:ext uri="{FF2B5EF4-FFF2-40B4-BE49-F238E27FC236}">
                  <a16:creationId xmlns:a16="http://schemas.microsoft.com/office/drawing/2014/main" id="{AAC9A0A9-EB82-7C4F-9FCA-13A82648E5F8}"/>
                </a:ext>
              </a:extLst>
            </p:cNvPr>
            <p:cNvSpPr/>
            <p:nvPr/>
          </p:nvSpPr>
          <p:spPr>
            <a:xfrm>
              <a:off x="7880604" y="2721864"/>
              <a:ext cx="295655" cy="54102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29">
              <a:extLst>
                <a:ext uri="{FF2B5EF4-FFF2-40B4-BE49-F238E27FC236}">
                  <a16:creationId xmlns:a16="http://schemas.microsoft.com/office/drawing/2014/main" id="{C51998EB-6CC5-2346-BB63-010012851EF1}"/>
                </a:ext>
              </a:extLst>
            </p:cNvPr>
            <p:cNvSpPr/>
            <p:nvPr/>
          </p:nvSpPr>
          <p:spPr>
            <a:xfrm>
              <a:off x="8027670" y="2873502"/>
              <a:ext cx="0" cy="323215"/>
            </a:xfrm>
            <a:custGeom>
              <a:avLst/>
              <a:gdLst/>
              <a:ahLst/>
              <a:cxnLst/>
              <a:rect l="l" t="t" r="r" b="b"/>
              <a:pathLst>
                <a:path h="323214">
                  <a:moveTo>
                    <a:pt x="0" y="322961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0">
              <a:extLst>
                <a:ext uri="{FF2B5EF4-FFF2-40B4-BE49-F238E27FC236}">
                  <a16:creationId xmlns:a16="http://schemas.microsoft.com/office/drawing/2014/main" id="{402736D4-096B-F845-92EE-37F64761DD90}"/>
                </a:ext>
              </a:extLst>
            </p:cNvPr>
            <p:cNvSpPr/>
            <p:nvPr/>
          </p:nvSpPr>
          <p:spPr>
            <a:xfrm>
              <a:off x="7967472" y="2846832"/>
              <a:ext cx="118872" cy="115824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1">
            <a:extLst>
              <a:ext uri="{FF2B5EF4-FFF2-40B4-BE49-F238E27FC236}">
                <a16:creationId xmlns:a16="http://schemas.microsoft.com/office/drawing/2014/main" id="{7DB1ECC3-B359-5545-A612-AE3C140E871A}"/>
              </a:ext>
            </a:extLst>
          </p:cNvPr>
          <p:cNvSpPr txBox="1"/>
          <p:nvPr/>
        </p:nvSpPr>
        <p:spPr>
          <a:xfrm>
            <a:off x="6868414" y="3214877"/>
            <a:ext cx="1758314" cy="764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spc="-70" dirty="0">
                <a:latin typeface="Arial Unicode MS"/>
                <a:cs typeface="Arial Unicode MS"/>
              </a:rPr>
              <a:t>Where </a:t>
            </a:r>
            <a:r>
              <a:rPr sz="1600" spc="-55" dirty="0">
                <a:latin typeface="Arial Unicode MS"/>
                <a:cs typeface="Arial Unicode MS"/>
              </a:rPr>
              <a:t>on </a:t>
            </a:r>
            <a:r>
              <a:rPr sz="1600" spc="-25" dirty="0">
                <a:latin typeface="Arial Unicode MS"/>
                <a:cs typeface="Arial Unicode MS"/>
              </a:rPr>
              <a:t>the</a:t>
            </a:r>
            <a:r>
              <a:rPr sz="1600" spc="-235" dirty="0">
                <a:latin typeface="Arial Unicode MS"/>
                <a:cs typeface="Arial Unicode MS"/>
              </a:rPr>
              <a:t> </a:t>
            </a:r>
            <a:r>
              <a:rPr sz="1600" spc="-50" dirty="0">
                <a:latin typeface="Arial Unicode MS"/>
                <a:cs typeface="Arial Unicode MS"/>
              </a:rPr>
              <a:t>cluster</a:t>
            </a:r>
            <a:endParaRPr sz="1600">
              <a:latin typeface="Arial Unicode MS"/>
              <a:cs typeface="Arial Unicode MS"/>
            </a:endParaRPr>
          </a:p>
          <a:p>
            <a:pPr marL="12700" marR="297180">
              <a:lnSpc>
                <a:spcPts val="1900"/>
              </a:lnSpc>
              <a:spcBef>
                <a:spcPts val="165"/>
              </a:spcBef>
            </a:pPr>
            <a:r>
              <a:rPr sz="1600" spc="-85" dirty="0">
                <a:latin typeface="Arial Unicode MS"/>
                <a:cs typeface="Arial Unicode MS"/>
              </a:rPr>
              <a:t>&lt;localFile&gt; </a:t>
            </a:r>
            <a:r>
              <a:rPr sz="1600" spc="5" dirty="0">
                <a:latin typeface="Arial Unicode MS"/>
                <a:cs typeface="Arial Unicode MS"/>
              </a:rPr>
              <a:t>will</a:t>
            </a:r>
            <a:r>
              <a:rPr sz="1600" spc="-265" dirty="0">
                <a:latin typeface="Arial Unicode MS"/>
                <a:cs typeface="Arial Unicode MS"/>
              </a:rPr>
              <a:t> </a:t>
            </a:r>
            <a:r>
              <a:rPr sz="1600" spc="-80" dirty="0">
                <a:latin typeface="Arial Unicode MS"/>
                <a:cs typeface="Arial Unicode MS"/>
              </a:rPr>
              <a:t>be  </a:t>
            </a:r>
            <a:r>
              <a:rPr sz="1600" spc="-65" dirty="0">
                <a:latin typeface="Arial Unicode MS"/>
                <a:cs typeface="Arial Unicode MS"/>
              </a:rPr>
              <a:t>copied</a:t>
            </a:r>
            <a:endParaRPr sz="1600">
              <a:latin typeface="Arial Unicode MS"/>
              <a:cs typeface="Arial Unicode MS"/>
            </a:endParaRPr>
          </a:p>
        </p:txBody>
      </p:sp>
      <p:sp>
        <p:nvSpPr>
          <p:cNvPr id="34" name="object 32">
            <a:extLst>
              <a:ext uri="{FF2B5EF4-FFF2-40B4-BE49-F238E27FC236}">
                <a16:creationId xmlns:a16="http://schemas.microsoft.com/office/drawing/2014/main" id="{1D9EAB28-B38E-7245-A49F-2496516D78E0}"/>
              </a:ext>
            </a:extLst>
          </p:cNvPr>
          <p:cNvSpPr txBox="1"/>
          <p:nvPr/>
        </p:nvSpPr>
        <p:spPr>
          <a:xfrm>
            <a:off x="7620127" y="5263641"/>
            <a:ext cx="1210945" cy="9931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 marR="5080">
              <a:lnSpc>
                <a:spcPct val="99000"/>
              </a:lnSpc>
              <a:spcBef>
                <a:spcPts val="114"/>
              </a:spcBef>
            </a:pPr>
            <a:r>
              <a:rPr sz="1600" spc="-85" dirty="0">
                <a:latin typeface="Arial Unicode MS"/>
                <a:cs typeface="Arial Unicode MS"/>
              </a:rPr>
              <a:t>File </a:t>
            </a:r>
            <a:r>
              <a:rPr sz="1600" spc="-60" dirty="0">
                <a:latin typeface="Arial Unicode MS"/>
                <a:cs typeface="Arial Unicode MS"/>
              </a:rPr>
              <a:t>located</a:t>
            </a:r>
            <a:r>
              <a:rPr sz="1600" spc="-254" dirty="0">
                <a:latin typeface="Arial Unicode MS"/>
                <a:cs typeface="Arial Unicode MS"/>
              </a:rPr>
              <a:t> </a:t>
            </a:r>
            <a:r>
              <a:rPr sz="1600" spc="-55" dirty="0">
                <a:latin typeface="Arial Unicode MS"/>
                <a:cs typeface="Arial Unicode MS"/>
              </a:rPr>
              <a:t>on  </a:t>
            </a:r>
            <a:r>
              <a:rPr sz="1600" spc="-25" dirty="0">
                <a:latin typeface="Arial Unicode MS"/>
                <a:cs typeface="Arial Unicode MS"/>
              </a:rPr>
              <a:t>the </a:t>
            </a:r>
            <a:r>
              <a:rPr sz="1600" spc="-70" dirty="0">
                <a:latin typeface="Arial Unicode MS"/>
                <a:cs typeface="Arial Unicode MS"/>
              </a:rPr>
              <a:t>cluster, </a:t>
            </a:r>
            <a:r>
              <a:rPr sz="1600" spc="-25" dirty="0">
                <a:latin typeface="Arial Unicode MS"/>
                <a:cs typeface="Arial Unicode MS"/>
              </a:rPr>
              <a:t>in  the </a:t>
            </a:r>
            <a:r>
              <a:rPr sz="1600" spc="-75" dirty="0">
                <a:latin typeface="Arial Unicode MS"/>
                <a:cs typeface="Arial Unicode MS"/>
              </a:rPr>
              <a:t>&lt;path&gt;  </a:t>
            </a:r>
            <a:r>
              <a:rPr sz="1600" spc="-35" dirty="0">
                <a:latin typeface="Arial Unicode MS"/>
                <a:cs typeface="Arial Unicode MS"/>
              </a:rPr>
              <a:t>directory</a:t>
            </a:r>
            <a:endParaRPr sz="1600">
              <a:latin typeface="Arial Unicode MS"/>
              <a:cs typeface="Arial Unicode MS"/>
            </a:endParaRPr>
          </a:p>
        </p:txBody>
      </p:sp>
      <p:grpSp>
        <p:nvGrpSpPr>
          <p:cNvPr id="35" name="object 33">
            <a:extLst>
              <a:ext uri="{FF2B5EF4-FFF2-40B4-BE49-F238E27FC236}">
                <a16:creationId xmlns:a16="http://schemas.microsoft.com/office/drawing/2014/main" id="{3C1732DA-2203-344C-821E-40FD1E3E17ED}"/>
              </a:ext>
            </a:extLst>
          </p:cNvPr>
          <p:cNvGrpSpPr/>
          <p:nvPr/>
        </p:nvGrpSpPr>
        <p:grpSpPr>
          <a:xfrm>
            <a:off x="6761988" y="5108447"/>
            <a:ext cx="832485" cy="719455"/>
            <a:chOff x="6761988" y="5108447"/>
            <a:chExt cx="832485" cy="719455"/>
          </a:xfrm>
        </p:grpSpPr>
        <p:sp>
          <p:nvSpPr>
            <p:cNvPr id="36" name="object 34">
              <a:extLst>
                <a:ext uri="{FF2B5EF4-FFF2-40B4-BE49-F238E27FC236}">
                  <a16:creationId xmlns:a16="http://schemas.microsoft.com/office/drawing/2014/main" id="{49D4239F-8852-534D-8787-98C67CEF2C71}"/>
                </a:ext>
              </a:extLst>
            </p:cNvPr>
            <p:cNvSpPr/>
            <p:nvPr/>
          </p:nvSpPr>
          <p:spPr>
            <a:xfrm>
              <a:off x="6761988" y="5108447"/>
              <a:ext cx="832103" cy="719327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5">
              <a:extLst>
                <a:ext uri="{FF2B5EF4-FFF2-40B4-BE49-F238E27FC236}">
                  <a16:creationId xmlns:a16="http://schemas.microsoft.com/office/drawing/2014/main" id="{EA784AB8-3A07-0D47-9010-D7E15C8D6BBD}"/>
                </a:ext>
              </a:extLst>
            </p:cNvPr>
            <p:cNvSpPr/>
            <p:nvPr/>
          </p:nvSpPr>
          <p:spPr>
            <a:xfrm>
              <a:off x="6930390" y="5250941"/>
              <a:ext cx="610870" cy="504825"/>
            </a:xfrm>
            <a:custGeom>
              <a:avLst/>
              <a:gdLst/>
              <a:ahLst/>
              <a:cxnLst/>
              <a:rect l="l" t="t" r="r" b="b"/>
              <a:pathLst>
                <a:path w="610870" h="504825">
                  <a:moveTo>
                    <a:pt x="610488" y="504240"/>
                  </a:moveTo>
                  <a:lnTo>
                    <a:pt x="0" y="0"/>
                  </a:lnTo>
                </a:path>
              </a:pathLst>
            </a:custGeom>
            <a:ln w="2590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5D2C5FC0-F78B-7B41-A677-2AD9351489B5}"/>
                </a:ext>
              </a:extLst>
            </p:cNvPr>
            <p:cNvSpPr/>
            <p:nvPr/>
          </p:nvSpPr>
          <p:spPr>
            <a:xfrm>
              <a:off x="6909816" y="5234939"/>
              <a:ext cx="120396" cy="112775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7">
            <a:extLst>
              <a:ext uri="{FF2B5EF4-FFF2-40B4-BE49-F238E27FC236}">
                <a16:creationId xmlns:a16="http://schemas.microsoft.com/office/drawing/2014/main" id="{541D200F-CF7F-DD4B-98EB-1407175AE4FF}"/>
              </a:ext>
            </a:extLst>
          </p:cNvPr>
          <p:cNvSpPr txBox="1"/>
          <p:nvPr/>
        </p:nvSpPr>
        <p:spPr>
          <a:xfrm>
            <a:off x="4404105" y="1327581"/>
            <a:ext cx="612775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15" dirty="0">
                <a:latin typeface="Arial Unicode MS"/>
                <a:cs typeface="Arial Unicode MS"/>
              </a:rPr>
              <a:t>lo</a:t>
            </a:r>
            <a:r>
              <a:rPr sz="1400" spc="-130" dirty="0">
                <a:latin typeface="Arial Unicode MS"/>
                <a:cs typeface="Arial Unicode MS"/>
              </a:rPr>
              <a:t>c</a:t>
            </a:r>
            <a:r>
              <a:rPr sz="1400" spc="-90" dirty="0">
                <a:latin typeface="Arial Unicode MS"/>
                <a:cs typeface="Arial Unicode MS"/>
              </a:rPr>
              <a:t>al</a:t>
            </a:r>
            <a:r>
              <a:rPr sz="1400" spc="-145" dirty="0">
                <a:latin typeface="Arial Unicode MS"/>
                <a:cs typeface="Arial Unicode MS"/>
              </a:rPr>
              <a:t>F</a:t>
            </a:r>
            <a:r>
              <a:rPr sz="1400" spc="-20" dirty="0">
                <a:latin typeface="Arial Unicode MS"/>
                <a:cs typeface="Arial Unicode MS"/>
              </a:rPr>
              <a:t>ile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40" name="object 38">
            <a:extLst>
              <a:ext uri="{FF2B5EF4-FFF2-40B4-BE49-F238E27FC236}">
                <a16:creationId xmlns:a16="http://schemas.microsoft.com/office/drawing/2014/main" id="{3554A147-D297-7448-8FDD-E477FB137DE7}"/>
              </a:ext>
            </a:extLst>
          </p:cNvPr>
          <p:cNvSpPr txBox="1"/>
          <p:nvPr/>
        </p:nvSpPr>
        <p:spPr>
          <a:xfrm>
            <a:off x="4326128" y="3560445"/>
            <a:ext cx="80772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spc="-50" dirty="0">
                <a:latin typeface="Arial Unicode MS"/>
                <a:cs typeface="Arial Unicode MS"/>
              </a:rPr>
              <a:t>remoteFile</a:t>
            </a:r>
            <a:endParaRPr sz="140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57013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sftp (file transfer)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FABB184-158E-3648-9242-AA067FE1C699}"/>
              </a:ext>
            </a:extLst>
          </p:cNvPr>
          <p:cNvSpPr/>
          <p:nvPr/>
        </p:nvSpPr>
        <p:spPr>
          <a:xfrm>
            <a:off x="290878" y="1952955"/>
            <a:ext cx="8562243" cy="107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sftp asliyild@hoffman2.idre.ucla.edu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get test.txt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bye</a:t>
            </a:r>
          </a:p>
        </p:txBody>
      </p:sp>
      <p:sp>
        <p:nvSpPr>
          <p:cNvPr id="42" name="object 20">
            <a:extLst>
              <a:ext uri="{FF2B5EF4-FFF2-40B4-BE49-F238E27FC236}">
                <a16:creationId xmlns:a16="http://schemas.microsoft.com/office/drawing/2014/main" id="{AC3A781F-EE89-EF44-867B-13EFDBBDAF60}"/>
              </a:ext>
            </a:extLst>
          </p:cNvPr>
          <p:cNvSpPr txBox="1"/>
          <p:nvPr/>
        </p:nvSpPr>
        <p:spPr>
          <a:xfrm>
            <a:off x="290878" y="5865949"/>
            <a:ext cx="6989153" cy="83356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ts val="213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sz="1800" spc="-145" dirty="0">
                <a:latin typeface="Helvetica" pitchFamily="2" charset="0"/>
                <a:cs typeface="Arial Unicode MS"/>
              </a:rPr>
              <a:t>Run </a:t>
            </a:r>
            <a:r>
              <a:rPr sz="1800" spc="-135" dirty="0">
                <a:latin typeface="Helvetica" pitchFamily="2" charset="0"/>
                <a:cs typeface="Arial Unicode MS"/>
              </a:rPr>
              <a:t>s</a:t>
            </a:r>
            <a:r>
              <a:rPr lang="en-US" sz="1800" spc="-135" dirty="0">
                <a:latin typeface="Helvetica" pitchFamily="2" charset="0"/>
                <a:cs typeface="Arial Unicode MS"/>
              </a:rPr>
              <a:t>ftp</a:t>
            </a:r>
            <a:r>
              <a:rPr sz="1800" spc="-135" dirty="0">
                <a:latin typeface="Helvetica" pitchFamily="2" charset="0"/>
                <a:cs typeface="Arial Unicode MS"/>
              </a:rPr>
              <a:t> </a:t>
            </a:r>
            <a:r>
              <a:rPr sz="1800" spc="-20" dirty="0">
                <a:latin typeface="Helvetica" pitchFamily="2" charset="0"/>
                <a:cs typeface="Arial Unicode MS"/>
              </a:rPr>
              <a:t>from the </a:t>
            </a:r>
            <a:r>
              <a:rPr sz="1800" spc="-70" dirty="0">
                <a:latin typeface="Helvetica" pitchFamily="2" charset="0"/>
                <a:cs typeface="Arial Unicode MS"/>
              </a:rPr>
              <a:t>local </a:t>
            </a:r>
            <a:r>
              <a:rPr sz="1800" spc="-120" dirty="0">
                <a:latin typeface="Helvetica" pitchFamily="2" charset="0"/>
                <a:cs typeface="Arial Unicode MS"/>
              </a:rPr>
              <a:t>session </a:t>
            </a:r>
            <a:r>
              <a:rPr sz="1800" spc="-5" dirty="0">
                <a:latin typeface="Helvetica" pitchFamily="2" charset="0"/>
                <a:cs typeface="Arial Unicode MS"/>
              </a:rPr>
              <a:t>of </a:t>
            </a:r>
            <a:r>
              <a:rPr sz="1800" spc="-20" dirty="0">
                <a:latin typeface="Helvetica" pitchFamily="2" charset="0"/>
                <a:cs typeface="Arial Unicode MS"/>
              </a:rPr>
              <a:t>the </a:t>
            </a:r>
            <a:r>
              <a:rPr sz="1800" spc="-35" dirty="0">
                <a:latin typeface="Helvetica" pitchFamily="2" charset="0"/>
                <a:cs typeface="Arial Unicode MS"/>
              </a:rPr>
              <a:t>terminal.</a:t>
            </a:r>
            <a:endParaRPr lang="en-US" sz="1800" spc="-35" dirty="0">
              <a:latin typeface="Helvetica" pitchFamily="2" charset="0"/>
              <a:cs typeface="Arial Unicode MS"/>
            </a:endParaRPr>
          </a:p>
          <a:p>
            <a:pPr marL="298450" indent="-285750">
              <a:lnSpc>
                <a:spcPts val="2130"/>
              </a:lnSpc>
              <a:spcBef>
                <a:spcPts val="100"/>
              </a:spcBef>
              <a:buFont typeface="Arial" panose="020B0604020202020204" pitchFamily="34" charset="0"/>
              <a:buChar char="•"/>
            </a:pPr>
            <a:r>
              <a:rPr lang="en-US" spc="-35" dirty="0">
                <a:latin typeface="Helvetica" pitchFamily="2" charset="0"/>
                <a:cs typeface="Arial Unicode MS"/>
              </a:rPr>
              <a:t>For windows: </a:t>
            </a:r>
            <a:r>
              <a:rPr lang="en-US" spc="-35" dirty="0" err="1">
                <a:latin typeface="Helvetica" pitchFamily="2" charset="0"/>
                <a:cs typeface="Arial Unicode MS"/>
              </a:rPr>
              <a:t>pscp.exe</a:t>
            </a:r>
            <a:r>
              <a:rPr lang="en-US" spc="-35" dirty="0">
                <a:latin typeface="Helvetica" pitchFamily="2" charset="0"/>
                <a:cs typeface="Arial Unicode MS"/>
              </a:rPr>
              <a:t> or </a:t>
            </a:r>
            <a:r>
              <a:rPr lang="en-US" spc="-35" dirty="0" err="1">
                <a:latin typeface="Helvetica" pitchFamily="2" charset="0"/>
                <a:cs typeface="Arial Unicode MS"/>
              </a:rPr>
              <a:t>psftp.exe</a:t>
            </a:r>
            <a:r>
              <a:rPr lang="en-US" spc="-35" dirty="0">
                <a:latin typeface="Helvetica" pitchFamily="2" charset="0"/>
                <a:cs typeface="Arial Unicode MS"/>
              </a:rPr>
              <a:t> can be used (from putty: https://www.chiark.greenend.org.uk/~</a:t>
            </a:r>
            <a:r>
              <a:rPr lang="en-US" spc="-35" dirty="0" err="1">
                <a:latin typeface="Helvetica" pitchFamily="2" charset="0"/>
                <a:cs typeface="Arial Unicode MS"/>
              </a:rPr>
              <a:t>sgtatham</a:t>
            </a:r>
            <a:r>
              <a:rPr lang="en-US" spc="-35" dirty="0">
                <a:latin typeface="Helvetica" pitchFamily="2" charset="0"/>
                <a:cs typeface="Arial Unicode MS"/>
              </a:rPr>
              <a:t>/putty/</a:t>
            </a:r>
            <a:r>
              <a:rPr lang="en-US" spc="-35" dirty="0" err="1">
                <a:latin typeface="Helvetica" pitchFamily="2" charset="0"/>
                <a:cs typeface="Arial Unicode MS"/>
              </a:rPr>
              <a:t>latest.html</a:t>
            </a:r>
            <a:r>
              <a:rPr lang="en-US" spc="-35" dirty="0">
                <a:latin typeface="Helvetica" pitchFamily="2" charset="0"/>
                <a:cs typeface="Arial Unicode MS"/>
              </a:rPr>
              <a:t>)</a:t>
            </a:r>
            <a:r>
              <a:rPr sz="1800" spc="-35" dirty="0">
                <a:latin typeface="Helvetica" pitchFamily="2" charset="0"/>
                <a:cs typeface="Arial Unicode MS"/>
              </a:rPr>
              <a:t> </a:t>
            </a:r>
            <a:endParaRPr sz="1800" dirty="0">
              <a:latin typeface="Helvetica" pitchFamily="2" charset="0"/>
              <a:cs typeface="Arial Unicode M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835439-A7B8-CB49-9669-E095A5E2A8AB}"/>
              </a:ext>
            </a:extLst>
          </p:cNvPr>
          <p:cNvSpPr/>
          <p:nvPr/>
        </p:nvSpPr>
        <p:spPr>
          <a:xfrm>
            <a:off x="197094" y="3909452"/>
            <a:ext cx="8562243" cy="107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sftp asliyild@hoffman2.idre.ucla.edu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put test.txt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bye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F59D-CBE2-504E-8330-1A629A4517B3}"/>
              </a:ext>
            </a:extLst>
          </p:cNvPr>
          <p:cNvSpPr txBox="1"/>
          <p:nvPr/>
        </p:nvSpPr>
        <p:spPr>
          <a:xfrm>
            <a:off x="441081" y="1583623"/>
            <a:ext cx="4627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Hoffman2 to local computer (get):</a:t>
            </a:r>
            <a:endParaRPr sz="2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5C9EEA-BB27-D04B-9A23-3DA6B41886D7}"/>
              </a:ext>
            </a:extLst>
          </p:cNvPr>
          <p:cNvSpPr txBox="1"/>
          <p:nvPr/>
        </p:nvSpPr>
        <p:spPr>
          <a:xfrm>
            <a:off x="441081" y="3509342"/>
            <a:ext cx="46505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From local computer to Hoffman2 (put):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5294454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Other options: file transfer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96F59D-CBE2-504E-8330-1A629A4517B3}"/>
              </a:ext>
            </a:extLst>
          </p:cNvPr>
          <p:cNvSpPr txBox="1"/>
          <p:nvPr/>
        </p:nvSpPr>
        <p:spPr>
          <a:xfrm>
            <a:off x="441081" y="1583623"/>
            <a:ext cx="3199274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WinSCP</a:t>
            </a:r>
          </a:p>
          <a:p>
            <a:r>
              <a:rPr lang="en-US" sz="2000" dirty="0"/>
              <a:t>(for Windows)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FileZilla </a:t>
            </a:r>
          </a:p>
          <a:p>
            <a:r>
              <a:rPr lang="en-US" sz="2000" dirty="0"/>
              <a:t>(for Windows, MacOS, Linux)</a:t>
            </a:r>
          </a:p>
          <a:p>
            <a:endParaRPr lang="en-US" sz="2000" dirty="0"/>
          </a:p>
          <a:p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CyberDuck</a:t>
            </a:r>
          </a:p>
          <a:p>
            <a:r>
              <a:rPr lang="en-US" sz="2000" dirty="0"/>
              <a:t>(for Windows, MacOS)</a:t>
            </a:r>
          </a:p>
          <a:p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619BD71C-928F-0948-845D-1DAE66705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88050"/>
            <a:ext cx="3975100" cy="850900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E57E4BAA-8D6E-F248-9539-5FC42201D5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7425" y="3279305"/>
            <a:ext cx="3247781" cy="480909"/>
          </a:xfrm>
          <a:prstGeom prst="rect">
            <a:avLst/>
          </a:prstGeom>
        </p:spPr>
      </p:pic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1AACEC76-F8C5-DC48-9563-8E658555D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316950"/>
            <a:ext cx="1365738" cy="1614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6820A-C91F-6040-80C4-D5FE09B6EDC1}"/>
              </a:ext>
            </a:extLst>
          </p:cNvPr>
          <p:cNvSpPr/>
          <p:nvPr/>
        </p:nvSpPr>
        <p:spPr>
          <a:xfrm>
            <a:off x="4572000" y="5973819"/>
            <a:ext cx="218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cyberduck.io</a:t>
            </a:r>
            <a:r>
              <a:rPr lang="en-US" dirty="0"/>
              <a:t>/</a:t>
            </a:r>
            <a:endParaRPr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C951C4-7463-D846-BB26-C06344F7AC4E}"/>
              </a:ext>
            </a:extLst>
          </p:cNvPr>
          <p:cNvSpPr/>
          <p:nvPr/>
        </p:nvSpPr>
        <p:spPr>
          <a:xfrm>
            <a:off x="4501740" y="3772387"/>
            <a:ext cx="2756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filezilla-project.org</a:t>
            </a:r>
            <a:r>
              <a:rPr lang="en-US" dirty="0"/>
              <a:t>/</a:t>
            </a:r>
            <a:endParaRPr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90BE43-E620-6442-87DD-42B640911F8A}"/>
              </a:ext>
            </a:extLst>
          </p:cNvPr>
          <p:cNvSpPr/>
          <p:nvPr/>
        </p:nvSpPr>
        <p:spPr>
          <a:xfrm>
            <a:off x="4501740" y="2428405"/>
            <a:ext cx="3388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winscp.net</a:t>
            </a:r>
            <a:r>
              <a:rPr lang="en-US" dirty="0"/>
              <a:t>/</a:t>
            </a:r>
            <a:r>
              <a:rPr lang="en-US" dirty="0" err="1"/>
              <a:t>eng</a:t>
            </a:r>
            <a:r>
              <a:rPr lang="en-US" dirty="0"/>
              <a:t>/</a:t>
            </a:r>
            <a:r>
              <a:rPr lang="en-US" dirty="0" err="1"/>
              <a:t>index.php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26741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Cyberduck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1AACEC76-F8C5-DC48-9563-8E658555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402799"/>
            <a:ext cx="1365738" cy="1614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6820A-C91F-6040-80C4-D5FE09B6EDC1}"/>
              </a:ext>
            </a:extLst>
          </p:cNvPr>
          <p:cNvSpPr/>
          <p:nvPr/>
        </p:nvSpPr>
        <p:spPr>
          <a:xfrm>
            <a:off x="6635261" y="3059668"/>
            <a:ext cx="218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cyberduck.io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3" name="Picture 12" descr="A picture containing graphical user interface, application&#10;&#10;Description automatically generated">
            <a:extLst>
              <a:ext uri="{FF2B5EF4-FFF2-40B4-BE49-F238E27FC236}">
                <a16:creationId xmlns:a16="http://schemas.microsoft.com/office/drawing/2014/main" id="{56BA2B4B-DA3D-5E4E-8856-A32165A5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78196"/>
            <a:ext cx="6562809" cy="42317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9746FC-FFCD-CE42-827F-50D1D2644D39}"/>
              </a:ext>
            </a:extLst>
          </p:cNvPr>
          <p:cNvCxnSpPr/>
          <p:nvPr/>
        </p:nvCxnSpPr>
        <p:spPr>
          <a:xfrm flipH="1">
            <a:off x="628650" y="1676400"/>
            <a:ext cx="414704" cy="621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E2D82E-F14F-8140-A01F-6CD8055F0753}"/>
              </a:ext>
            </a:extLst>
          </p:cNvPr>
          <p:cNvSpPr txBox="1"/>
          <p:nvPr/>
        </p:nvSpPr>
        <p:spPr>
          <a:xfrm>
            <a:off x="1043354" y="1491734"/>
            <a:ext cx="1766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connection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67630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DBB3-8129-3346-893C-96ED7D65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821417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UNIX command 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8322FA-E47C-984F-BA75-E465C5F02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3250" y="1612507"/>
            <a:ext cx="78867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Most high-performance computing clusters use Unix/Linux operating system</a:t>
            </a: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Some software require command-line knowledge</a:t>
            </a: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50" dirty="0">
                <a:latin typeface="Arial" panose="020B0604020202020204" pitchFamily="34" charset="0"/>
                <a:cs typeface="Arial" panose="020B0604020202020204" pitchFamily="34" charset="0"/>
              </a:rPr>
              <a:t>It is widely-used, easy to find help online</a:t>
            </a: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2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9703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Cyberduck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1AACEC76-F8C5-DC48-9563-8E658555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402799"/>
            <a:ext cx="1365738" cy="1614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6820A-C91F-6040-80C4-D5FE09B6EDC1}"/>
              </a:ext>
            </a:extLst>
          </p:cNvPr>
          <p:cNvSpPr/>
          <p:nvPr/>
        </p:nvSpPr>
        <p:spPr>
          <a:xfrm>
            <a:off x="6635261" y="3059668"/>
            <a:ext cx="218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cyberduck.io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A2B4B-DA3D-5E4E-8856-A32165A5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78196"/>
            <a:ext cx="6562808" cy="423171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9746FC-FFCD-CE42-827F-50D1D2644D39}"/>
              </a:ext>
            </a:extLst>
          </p:cNvPr>
          <p:cNvCxnSpPr>
            <a:cxnSpLocks/>
          </p:cNvCxnSpPr>
          <p:nvPr/>
        </p:nvCxnSpPr>
        <p:spPr>
          <a:xfrm>
            <a:off x="2480898" y="1813215"/>
            <a:ext cx="1000856" cy="12464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E2D82E-F14F-8140-A01F-6CD8055F0753}"/>
              </a:ext>
            </a:extLst>
          </p:cNvPr>
          <p:cNvSpPr txBox="1"/>
          <p:nvPr/>
        </p:nvSpPr>
        <p:spPr>
          <a:xfrm>
            <a:off x="1377326" y="1500137"/>
            <a:ext cx="1103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enter info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86852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Cyberduck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1AACEC76-F8C5-DC48-9563-8E658555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402799"/>
            <a:ext cx="1365738" cy="1614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6820A-C91F-6040-80C4-D5FE09B6EDC1}"/>
              </a:ext>
            </a:extLst>
          </p:cNvPr>
          <p:cNvSpPr/>
          <p:nvPr/>
        </p:nvSpPr>
        <p:spPr>
          <a:xfrm>
            <a:off x="6635261" y="3059668"/>
            <a:ext cx="218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cyberduck.io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A2B4B-DA3D-5E4E-8856-A32165A5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78196"/>
            <a:ext cx="6562808" cy="423171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99746FC-FFCD-CE42-827F-50D1D2644D39}"/>
              </a:ext>
            </a:extLst>
          </p:cNvPr>
          <p:cNvCxnSpPr>
            <a:cxnSpLocks/>
          </p:cNvCxnSpPr>
          <p:nvPr/>
        </p:nvCxnSpPr>
        <p:spPr>
          <a:xfrm>
            <a:off x="2480898" y="1813215"/>
            <a:ext cx="367810" cy="941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BE2D82E-F14F-8140-A01F-6CD8055F0753}"/>
              </a:ext>
            </a:extLst>
          </p:cNvPr>
          <p:cNvSpPr txBox="1"/>
          <p:nvPr/>
        </p:nvSpPr>
        <p:spPr>
          <a:xfrm>
            <a:off x="1377326" y="1500137"/>
            <a:ext cx="171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Hoffman2 home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7811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Cyberduck</a:t>
            </a:r>
          </a:p>
        </p:txBody>
      </p:sp>
      <p:pic>
        <p:nvPicPr>
          <p:cNvPr id="9" name="Picture 8" descr="A close up of a toy&#10;&#10;Description automatically generated">
            <a:extLst>
              <a:ext uri="{FF2B5EF4-FFF2-40B4-BE49-F238E27FC236}">
                <a16:creationId xmlns:a16="http://schemas.microsoft.com/office/drawing/2014/main" id="{1AACEC76-F8C5-DC48-9563-8E658555DF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5261" y="1402799"/>
            <a:ext cx="1365738" cy="161443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006820A-C91F-6040-80C4-D5FE09B6EDC1}"/>
              </a:ext>
            </a:extLst>
          </p:cNvPr>
          <p:cNvSpPr/>
          <p:nvPr/>
        </p:nvSpPr>
        <p:spPr>
          <a:xfrm>
            <a:off x="6635261" y="3059668"/>
            <a:ext cx="21873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cyberduck.io</a:t>
            </a:r>
            <a:r>
              <a:rPr lang="en-US" dirty="0"/>
              <a:t>/</a:t>
            </a:r>
            <a:endParaRPr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6BA2B4B-DA3D-5E4E-8856-A32165A552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2178196"/>
            <a:ext cx="6562807" cy="42317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BE2D82E-F14F-8140-A01F-6CD8055F0753}"/>
              </a:ext>
            </a:extLst>
          </p:cNvPr>
          <p:cNvSpPr txBox="1"/>
          <p:nvPr/>
        </p:nvSpPr>
        <p:spPr>
          <a:xfrm>
            <a:off x="283150" y="1569878"/>
            <a:ext cx="1524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Drag and drop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41993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alias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5835439-A7B8-CB49-9669-E095A5E2A8AB}"/>
              </a:ext>
            </a:extLst>
          </p:cNvPr>
          <p:cNvSpPr/>
          <p:nvPr/>
        </p:nvSpPr>
        <p:spPr>
          <a:xfrm>
            <a:off x="197094" y="3481307"/>
            <a:ext cx="8562243" cy="107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alias cp="cp –i"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alias rm="rm –i"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alias mv="mv -i"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5000"/>
            <a:ext cx="7607934" cy="197169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alias</a:t>
            </a:r>
            <a:r>
              <a:rPr lang="en-US" sz="2400" dirty="0">
                <a:latin typeface="Helvetica" pitchFamily="2" charset="0"/>
                <a:cs typeface="Arial Unicode MS"/>
              </a:rPr>
              <a:t>: creates a shortcut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Syntax: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spc="-5" dirty="0">
                <a:latin typeface="Courier New"/>
                <a:cs typeface="Courier New"/>
              </a:rPr>
              <a:t>	alias customname="command"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</a:t>
            </a:r>
            <a:endParaRPr lang="en-US" sz="2400" spc="-5" dirty="0">
              <a:latin typeface="Courier New"/>
              <a:cs typeface="Courier New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613BB737-5F34-3A46-842E-3FA94AE1BA96}"/>
              </a:ext>
            </a:extLst>
          </p:cNvPr>
          <p:cNvSpPr txBox="1"/>
          <p:nvPr/>
        </p:nvSpPr>
        <p:spPr>
          <a:xfrm>
            <a:off x="323850" y="4766130"/>
            <a:ext cx="7607934" cy="1458733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To keep this shortcut beyond the current session (put it in the bash_profile):</a:t>
            </a: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</a:t>
            </a:r>
            <a:endParaRPr lang="en-US" sz="2400" spc="-5" dirty="0">
              <a:latin typeface="Courier New"/>
              <a:cs typeface="Courier New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7738E8-7684-A647-A0CD-5E2FB970065D}"/>
              </a:ext>
            </a:extLst>
          </p:cNvPr>
          <p:cNvSpPr/>
          <p:nvPr/>
        </p:nvSpPr>
        <p:spPr>
          <a:xfrm>
            <a:off x="58480" y="5772819"/>
            <a:ext cx="8562243" cy="745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vi ~/.bash_profile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[asliyild@login4 ~]$ source ~/.bash_profile</a:t>
            </a:r>
          </a:p>
        </p:txBody>
      </p:sp>
    </p:spTree>
    <p:extLst>
      <p:ext uri="{BB962C8B-B14F-4D97-AF65-F5344CB8AC3E}">
        <p14:creationId xmlns:p14="http://schemas.microsoft.com/office/powerpoint/2010/main" val="25115493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Command: alias (examples)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5000"/>
            <a:ext cx="7607934" cy="9714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In your local computer:</a:t>
            </a:r>
            <a:endParaRPr lang="en-US" sz="2400" dirty="0">
              <a:latin typeface="Helvetica" pitchFamily="2" charset="0"/>
              <a:cs typeface="Arial Unicode MS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</a:t>
            </a:r>
            <a:endParaRPr lang="en-US" sz="2400" spc="-5" dirty="0">
              <a:latin typeface="Courier New"/>
              <a:cs typeface="Courier New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7738E8-7684-A647-A0CD-5E2FB970065D}"/>
              </a:ext>
            </a:extLst>
          </p:cNvPr>
          <p:cNvSpPr/>
          <p:nvPr/>
        </p:nvSpPr>
        <p:spPr>
          <a:xfrm>
            <a:off x="46122" y="2151971"/>
            <a:ext cx="8562243" cy="10785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alias hoffman2="ssh asliyild@hoffman2.idre.ucla.edu"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source ~/.bash_profile</a:t>
            </a:r>
          </a:p>
          <a:p>
            <a:pPr marL="158750">
              <a:lnSpc>
                <a:spcPts val="2620"/>
              </a:lnSpc>
            </a:pPr>
            <a:r>
              <a:rPr lang="en-US" spc="-5" dirty="0">
                <a:latin typeface="Courier New"/>
                <a:cs typeface="Courier New"/>
              </a:rPr>
              <a:t>hoffman2</a:t>
            </a:r>
          </a:p>
        </p:txBody>
      </p:sp>
    </p:spTree>
    <p:extLst>
      <p:ext uri="{BB962C8B-B14F-4D97-AF65-F5344CB8AC3E}">
        <p14:creationId xmlns:p14="http://schemas.microsoft.com/office/powerpoint/2010/main" val="392404944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useful commands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5000"/>
            <a:ext cx="7607934" cy="297196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passwd: </a:t>
            </a:r>
            <a:r>
              <a:rPr lang="en-US" sz="2400" dirty="0">
                <a:latin typeface="Helvetica" pitchFamily="2" charset="0"/>
                <a:cs typeface="Arial Unicode MS"/>
              </a:rPr>
              <a:t>to change your password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400" dirty="0">
              <a:latin typeface="Helvetica" pitchFamily="2" charset="0"/>
              <a:cs typeface="Arial Unicode MS"/>
            </a:endParaRP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man &lt;command&gt;:</a:t>
            </a:r>
            <a:r>
              <a:rPr lang="en-US" sz="2400" dirty="0">
                <a:latin typeface="Helvetica" pitchFamily="2" charset="0"/>
                <a:cs typeface="Arial Unicode MS"/>
              </a:rPr>
              <a:t> command manual</a:t>
            </a: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400" b="1" dirty="0">
              <a:latin typeface="Helvetica" pitchFamily="2" charset="0"/>
              <a:cs typeface="Arial Unicode MS"/>
            </a:endParaRPr>
          </a:p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history: </a:t>
            </a:r>
            <a:r>
              <a:rPr lang="en-US" sz="2400" dirty="0">
                <a:latin typeface="Helvetica" pitchFamily="2" charset="0"/>
                <a:cs typeface="Arial Unicode MS"/>
              </a:rPr>
              <a:t>history of your previous commands</a:t>
            </a:r>
            <a:endParaRPr lang="en-US" sz="2400" b="1" dirty="0">
              <a:latin typeface="Helvetica" pitchFamily="2" charset="0"/>
              <a:cs typeface="Arial Unicode MS"/>
            </a:endParaRPr>
          </a:p>
          <a:p>
            <a:pPr marL="12700">
              <a:lnSpc>
                <a:spcPts val="3825"/>
              </a:lnSpc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400" dirty="0">
                <a:latin typeface="Helvetica" pitchFamily="2" charset="0"/>
                <a:cs typeface="Arial Unicode MS"/>
              </a:rPr>
              <a:t>	</a:t>
            </a:r>
            <a:endParaRPr lang="en-US" sz="2400" spc="-5" dirty="0">
              <a:latin typeface="Courier New"/>
              <a:cs typeface="Courier New"/>
            </a:endParaRPr>
          </a:p>
        </p:txBody>
      </p:sp>
    </p:spTree>
    <p:extLst>
      <p:ext uri="{BB962C8B-B14F-4D97-AF65-F5344CB8AC3E}">
        <p14:creationId xmlns:p14="http://schemas.microsoft.com/office/powerpoint/2010/main" val="20967463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errors: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8276"/>
            <a:ext cx="7607934" cy="4639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lnSpc>
                <a:spcPts val="3825"/>
              </a:lnSpc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command not found: </a:t>
            </a:r>
            <a:r>
              <a:rPr lang="en-US" sz="2400" dirty="0">
                <a:latin typeface="Helvetica" pitchFamily="2" charset="0"/>
                <a:cs typeface="Arial Unicode MS"/>
              </a:rPr>
              <a:t>possible typo in the command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5A0D02-81BD-A740-BF0C-0FA872806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92377"/>
            <a:ext cx="7112000" cy="596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2C3FC0C-A684-C647-B4CC-1ACE2F4F3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35" y="3752516"/>
            <a:ext cx="7112000" cy="596900"/>
          </a:xfrm>
          <a:prstGeom prst="rect">
            <a:avLst/>
          </a:prstGeom>
        </p:spPr>
      </p:pic>
      <p:sp>
        <p:nvSpPr>
          <p:cNvPr id="9" name="object 3">
            <a:extLst>
              <a:ext uri="{FF2B5EF4-FFF2-40B4-BE49-F238E27FC236}">
                <a16:creationId xmlns:a16="http://schemas.microsoft.com/office/drawing/2014/main" id="{D1DCF593-10C0-BA40-A8A6-688E80029016}"/>
              </a:ext>
            </a:extLst>
          </p:cNvPr>
          <p:cNvSpPr txBox="1"/>
          <p:nvPr/>
        </p:nvSpPr>
        <p:spPr>
          <a:xfrm>
            <a:off x="535635" y="2844832"/>
            <a:ext cx="7607934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file exists: </a:t>
            </a:r>
            <a:r>
              <a:rPr lang="en-US" sz="2400" dirty="0">
                <a:latin typeface="Helvetica" pitchFamily="2" charset="0"/>
                <a:cs typeface="Arial Unicode MS"/>
              </a:rPr>
              <a:t>files/folders should have unique names under the same directory</a:t>
            </a:r>
          </a:p>
        </p:txBody>
      </p:sp>
    </p:spTree>
    <p:extLst>
      <p:ext uri="{BB962C8B-B14F-4D97-AF65-F5344CB8AC3E}">
        <p14:creationId xmlns:p14="http://schemas.microsoft.com/office/powerpoint/2010/main" val="27371242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Common errors: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8276"/>
            <a:ext cx="7607934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missing destination file: </a:t>
            </a:r>
            <a:r>
              <a:rPr lang="en-US" sz="2400" dirty="0">
                <a:latin typeface="Helvetica" pitchFamily="2" charset="0"/>
                <a:cs typeface="Arial Unicode MS"/>
              </a:rPr>
              <a:t>cp/mv needs destination path/file name</a:t>
            </a: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D1DCF593-10C0-BA40-A8A6-688E80029016}"/>
              </a:ext>
            </a:extLst>
          </p:cNvPr>
          <p:cNvSpPr txBox="1"/>
          <p:nvPr/>
        </p:nvSpPr>
        <p:spPr>
          <a:xfrm>
            <a:off x="535635" y="3820970"/>
            <a:ext cx="7607934" cy="7521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400" b="1" dirty="0">
                <a:latin typeface="Helvetica" pitchFamily="2" charset="0"/>
                <a:cs typeface="Arial Unicode MS"/>
              </a:rPr>
              <a:t>no such file or directory: </a:t>
            </a:r>
            <a:r>
              <a:rPr lang="en-US" sz="2400" dirty="0">
                <a:latin typeface="Helvetica" pitchFamily="2" charset="0"/>
                <a:cs typeface="Arial Unicode MS"/>
              </a:rPr>
              <a:t>file does not exist in the current directory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B4EDA-9139-824B-94DB-E9642A89C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5" y="2334457"/>
            <a:ext cx="7112000" cy="876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599567-5DC7-5645-9DE4-DBBBD57FE9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743" y="4726572"/>
            <a:ext cx="7112000" cy="67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9710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15">
            <a:extLst>
              <a:ext uri="{FF2B5EF4-FFF2-40B4-BE49-F238E27FC236}">
                <a16:creationId xmlns:a16="http://schemas.microsoft.com/office/drawing/2014/main" id="{C1FA1756-E9E4-E742-847E-41C772D5C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832831"/>
              </p:ext>
            </p:extLst>
          </p:nvPr>
        </p:nvGraphicFramePr>
        <p:xfrm>
          <a:off x="1390649" y="565591"/>
          <a:ext cx="6184900" cy="536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119337328"/>
                    </a:ext>
                  </a:extLst>
                </a:gridCol>
                <a:gridCol w="3136900">
                  <a:extLst>
                    <a:ext uri="{9D8B030D-6E8A-4147-A177-3AD203B41FA5}">
                      <a16:colId xmlns:a16="http://schemas.microsoft.com/office/drawing/2014/main" val="3086322976"/>
                    </a:ext>
                  </a:extLst>
                </a:gridCol>
              </a:tblGrid>
              <a:tr h="275312">
                <a:tc>
                  <a:txBody>
                    <a:bodyPr/>
                    <a:lstStyle/>
                    <a:p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747934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pwd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displaying current path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5023098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ls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list files 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7481129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chmod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change mode (file permissions)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1470871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mkdir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make directory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080091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cd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change directory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386766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vi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visualize/create files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7424231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cp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copy a file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6871278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mv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move/rename a file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028658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rm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remove a file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7435016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alias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shortcut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5473476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man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manual for commands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598702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history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history of previous commands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900413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passwd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change password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84562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tar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create a compressed archive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2225505"/>
                  </a:ext>
                </a:extLst>
              </a:tr>
              <a:tr h="275312">
                <a:tc>
                  <a:txBody>
                    <a:bodyPr/>
                    <a:lstStyle/>
                    <a:p>
                      <a:r>
                        <a:rPr lang="en-US" sz="1600" dirty="0"/>
                        <a:t>scp/sftp </a:t>
                      </a:r>
                      <a:endParaRPr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file transfer</a:t>
                      </a:r>
                      <a:endParaRPr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387278"/>
                  </a:ext>
                </a:extLst>
              </a:tr>
            </a:tbl>
          </a:graphicData>
        </a:graphic>
      </p:graphicFrame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74489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Commands  - Day 1 (summary)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D250B2A-BEEC-2141-9B6D-7827D9CA10EF}"/>
              </a:ext>
            </a:extLst>
          </p:cNvPr>
          <p:cNvSpPr txBox="1"/>
          <p:nvPr/>
        </p:nvSpPr>
        <p:spPr>
          <a:xfrm>
            <a:off x="433754" y="6271846"/>
            <a:ext cx="4143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More options/info on commands: Google!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10251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FD9FEE-1E94-5C40-A29D-7118BDAE6774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Practice:</a:t>
            </a:r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AAE3325C-41D2-C645-B917-7DC7C1E23495}"/>
              </a:ext>
            </a:extLst>
          </p:cNvPr>
          <p:cNvSpPr txBox="1"/>
          <p:nvPr/>
        </p:nvSpPr>
        <p:spPr>
          <a:xfrm>
            <a:off x="535635" y="1408276"/>
            <a:ext cx="7607934" cy="5130251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create a directory "practice" in your home directory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create 3 new files under practice: a.txt, b.txt, c.txt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Add line "my first text file!" to a.txt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Add line "my second text file!" to b.txt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Add line "my third text file!" to c.txt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create copies of these 3 files: a2.txt, b2.txt, c2.txt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create another directory "practice2" in your home directory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move a2.txt, b2.txt, c2.txt to practice2 directory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remove "practice" directory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add writing permission for the group for a2.txt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add executing permission for the user for b2.txt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remove reading permission for others for c2.txt</a:t>
            </a:r>
          </a:p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(Which files did change color when listed?) </a:t>
            </a:r>
          </a:p>
          <a:p>
            <a:pPr marL="12700">
              <a:spcBef>
                <a:spcPts val="105"/>
              </a:spcBef>
              <a:tabLst>
                <a:tab pos="354965" algn="l"/>
                <a:tab pos="355600" algn="l"/>
              </a:tabLst>
            </a:pPr>
            <a:endParaRPr lang="en-US" sz="2000" dirty="0">
              <a:latin typeface="Helvetica" pitchFamily="2" charset="0"/>
              <a:cs typeface="Arial Unicode MS"/>
            </a:endParaRPr>
          </a:p>
          <a:p>
            <a:pPr marL="355600" indent="-342900">
              <a:spcBef>
                <a:spcPts val="105"/>
              </a:spcBef>
              <a:buFont typeface="Arial" panose="020B0604020202020204" pitchFamily="34" charset="0"/>
              <a:buChar char="•"/>
              <a:tabLst>
                <a:tab pos="354965" algn="l"/>
                <a:tab pos="355600" algn="l"/>
              </a:tabLst>
            </a:pPr>
            <a:r>
              <a:rPr lang="en-US" sz="2000" dirty="0">
                <a:latin typeface="Helvetica" pitchFamily="2" charset="0"/>
                <a:cs typeface="Arial Unicode MS"/>
              </a:rPr>
              <a:t>cp practice2 directory to your local computer using cyberduck</a:t>
            </a:r>
          </a:p>
          <a:p>
            <a:pPr marL="355600" indent="-342900">
              <a:spcBef>
                <a:spcPts val="10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endParaRPr lang="en-US" sz="2000" dirty="0">
              <a:latin typeface="Helvetica" pitchFamily="2" charset="0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9431684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42DBB3-8129-3346-893C-96ED7D654B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822960"/>
          </a:xfr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Command-line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6980F2-423E-1545-A5CA-360F753D4CB3}"/>
              </a:ext>
            </a:extLst>
          </p:cNvPr>
          <p:cNvSpPr txBox="1"/>
          <p:nvPr/>
        </p:nvSpPr>
        <p:spPr>
          <a:xfrm>
            <a:off x="3000042" y="1570267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Command-line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FB7475-9576-0345-BAE2-A4C606DD74A6}"/>
              </a:ext>
            </a:extLst>
          </p:cNvPr>
          <p:cNvSpPr txBox="1"/>
          <p:nvPr/>
        </p:nvSpPr>
        <p:spPr>
          <a:xfrm>
            <a:off x="5303069" y="1570267"/>
            <a:ext cx="2852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Graphical User Interface</a:t>
            </a:r>
            <a:endParaRPr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AB5546-9679-5346-A5E9-46A7A7EE9C10}"/>
              </a:ext>
            </a:extLst>
          </p:cNvPr>
          <p:cNvSpPr txBox="1"/>
          <p:nvPr/>
        </p:nvSpPr>
        <p:spPr>
          <a:xfrm>
            <a:off x="2274277" y="6492875"/>
            <a:ext cx="53991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https://www.computerhope.com/issues/ch000619.htm</a:t>
            </a:r>
          </a:p>
          <a:p>
            <a:endParaRPr dirty="0"/>
          </a:p>
        </p:txBody>
      </p:sp>
      <p:graphicFrame>
        <p:nvGraphicFramePr>
          <p:cNvPr id="5" name="Table 8">
            <a:extLst>
              <a:ext uri="{FF2B5EF4-FFF2-40B4-BE49-F238E27FC236}">
                <a16:creationId xmlns:a16="http://schemas.microsoft.com/office/drawing/2014/main" id="{9BC96D97-DB68-CB47-A76B-C269D1A74728}"/>
              </a:ext>
            </a:extLst>
          </p:cNvPr>
          <p:cNvGraphicFramePr>
            <a:graphicFrameLocks noGrp="1"/>
          </p:cNvGraphicFramePr>
          <p:nvPr/>
        </p:nvGraphicFramePr>
        <p:xfrm>
          <a:off x="471054" y="2136361"/>
          <a:ext cx="8044295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30463">
                  <a:extLst>
                    <a:ext uri="{9D8B030D-6E8A-4147-A177-3AD203B41FA5}">
                      <a16:colId xmlns:a16="http://schemas.microsoft.com/office/drawing/2014/main" val="2829312232"/>
                    </a:ext>
                  </a:extLst>
                </a:gridCol>
                <a:gridCol w="2493938">
                  <a:extLst>
                    <a:ext uri="{9D8B030D-6E8A-4147-A177-3AD203B41FA5}">
                      <a16:colId xmlns:a16="http://schemas.microsoft.com/office/drawing/2014/main" val="849240100"/>
                    </a:ext>
                  </a:extLst>
                </a:gridCol>
                <a:gridCol w="3319894">
                  <a:extLst>
                    <a:ext uri="{9D8B030D-6E8A-4147-A177-3AD203B41FA5}">
                      <a16:colId xmlns:a16="http://schemas.microsoft.com/office/drawing/2014/main" val="29571156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Ease</a:t>
                      </a:r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>
                          <a:solidFill>
                            <a:schemeClr val="tx1"/>
                          </a:solidFill>
                        </a:rPr>
                        <a:t>Higher degree of memorization and familiarity required</a:t>
                      </a:r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More visually intuitive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233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Control</a:t>
                      </a: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More control over files</a:t>
                      </a: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Advance tasks still may need to require command-line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1598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Speed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Keyboard is utilized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Keyboard + mouse utilized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02852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Scripting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Can create scripts for a sequence of commands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Much less flexible for writing programs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83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</a:rPr>
                        <a:t>Diversity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Original commands remain the same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Interface can change with new versions</a:t>
                      </a:r>
                      <a:endParaRPr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69602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5774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>
            <a:extLst>
              <a:ext uri="{FF2B5EF4-FFF2-40B4-BE49-F238E27FC236}">
                <a16:creationId xmlns:a16="http://schemas.microsoft.com/office/drawing/2014/main" id="{5FF6840E-5648-2E40-A399-AFA54624791C}"/>
              </a:ext>
            </a:extLst>
          </p:cNvPr>
          <p:cNvSpPr/>
          <p:nvPr/>
        </p:nvSpPr>
        <p:spPr>
          <a:xfrm>
            <a:off x="1383323" y="1696551"/>
            <a:ext cx="6186971" cy="45401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295C7B3-96D1-D44C-8950-FDA0FB5BB2C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Hoffman2 cluster</a:t>
            </a:r>
          </a:p>
        </p:txBody>
      </p:sp>
    </p:spTree>
    <p:extLst>
      <p:ext uri="{BB962C8B-B14F-4D97-AF65-F5344CB8AC3E}">
        <p14:creationId xmlns:p14="http://schemas.microsoft.com/office/powerpoint/2010/main" val="23663970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95C7B3-96D1-D44C-8950-FDA0FB5BB2C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Connecting to Hoffman2 cluster</a:t>
            </a: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AC35ADE9-18C8-FD46-B6B5-48F7DB92C1B6}"/>
              </a:ext>
            </a:extLst>
          </p:cNvPr>
          <p:cNvSpPr txBox="1"/>
          <p:nvPr/>
        </p:nvSpPr>
        <p:spPr>
          <a:xfrm>
            <a:off x="535635" y="1529641"/>
            <a:ext cx="7600950" cy="4430380"/>
          </a:xfrm>
          <a:prstGeom prst="rect">
            <a:avLst/>
          </a:prstGeom>
        </p:spPr>
        <p:txBody>
          <a:bodyPr vert="horz" wrap="square" lIns="0" tIns="50165" rIns="0" bIns="0" rtlCol="0">
            <a:spAutoFit/>
          </a:bodyPr>
          <a:lstStyle/>
          <a:p>
            <a:pPr marL="354965" indent="-342900">
              <a:spcBef>
                <a:spcPts val="1220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n-US" sz="2000" spc="-5" dirty="0">
                <a:latin typeface="Helvetica" pitchFamily="2" charset="0"/>
                <a:cs typeface="Courier New"/>
              </a:rPr>
              <a:t>Open a SSH program on your computer</a:t>
            </a:r>
          </a:p>
          <a:p>
            <a:pPr marL="354965" indent="-342900">
              <a:spcBef>
                <a:spcPts val="1220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n-US" sz="2000" spc="-5" dirty="0">
                <a:latin typeface="Helvetica" pitchFamily="2" charset="0"/>
                <a:cs typeface="Courier New"/>
              </a:rPr>
              <a:t>Connect to hoffman2.idre.ucla.edu</a:t>
            </a:r>
          </a:p>
          <a:p>
            <a:pPr marL="354965" indent="-342900">
              <a:spcBef>
                <a:spcPts val="1220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r>
              <a:rPr lang="en-US" sz="2000" spc="-5" dirty="0">
                <a:latin typeface="Helvetica" pitchFamily="2" charset="0"/>
                <a:cs typeface="Courier New"/>
              </a:rPr>
              <a:t>Type your username and password</a:t>
            </a:r>
          </a:p>
          <a:p>
            <a:pPr marL="354965" indent="-342900">
              <a:spcBef>
                <a:spcPts val="1220"/>
              </a:spcBef>
              <a:buFont typeface="Arial" panose="020B0604020202020204" pitchFamily="34" charset="0"/>
              <a:buChar char="•"/>
              <a:tabLst>
                <a:tab pos="749935" algn="l"/>
                <a:tab pos="750570" algn="l"/>
              </a:tabLst>
            </a:pPr>
            <a:endParaRPr lang="en-US" sz="2000" spc="-5" dirty="0">
              <a:latin typeface="Courier New"/>
              <a:cs typeface="Courier New"/>
            </a:endParaRPr>
          </a:p>
          <a:p>
            <a:pPr marL="469265" lvl="1">
              <a:lnSpc>
                <a:spcPct val="100000"/>
              </a:lnSpc>
              <a:spcBef>
                <a:spcPts val="1220"/>
              </a:spcBef>
              <a:tabLst>
                <a:tab pos="749935" algn="l"/>
                <a:tab pos="750570" algn="l"/>
              </a:tabLst>
            </a:pPr>
            <a:r>
              <a:rPr lang="en-US" sz="2000" spc="-5" dirty="0">
                <a:latin typeface="Courier New"/>
                <a:cs typeface="Courier New"/>
              </a:rPr>
              <a:t>-&gt; ssh</a:t>
            </a:r>
            <a:r>
              <a:rPr sz="2000" spc="-25" dirty="0">
                <a:solidFill>
                  <a:srgbClr val="0000FF"/>
                </a:solidFill>
                <a:latin typeface="Courier New"/>
                <a:cs typeface="Courier New"/>
              </a:rPr>
              <a:t> </a:t>
            </a:r>
            <a:r>
              <a:rPr lang="en-US" sz="2000" spc="-10" dirty="0">
                <a:solidFill>
                  <a:srgbClr val="0070C0"/>
                </a:solidFill>
                <a:uFill>
                  <a:solidFill>
                    <a:srgbClr val="0000FF"/>
                  </a:solidFill>
                </a:uFill>
                <a:latin typeface="Courier New"/>
                <a:cs typeface="Courier New"/>
              </a:rPr>
              <a:t>asliyild@hoffman2.idre.ucla.edu</a:t>
            </a:r>
          </a:p>
          <a:p>
            <a:pPr marL="469265" lvl="1">
              <a:lnSpc>
                <a:spcPct val="100000"/>
              </a:lnSpc>
              <a:spcBef>
                <a:spcPts val="1220"/>
              </a:spcBef>
              <a:tabLst>
                <a:tab pos="749935" algn="l"/>
                <a:tab pos="750570" algn="l"/>
              </a:tabLst>
            </a:pPr>
            <a:r>
              <a:rPr lang="en-US" sz="2000" spc="-5" dirty="0">
                <a:latin typeface="Courier New"/>
                <a:cs typeface="Courier New"/>
              </a:rPr>
              <a:t>-&gt; asliyild</a:t>
            </a:r>
            <a:r>
              <a:rPr sz="2000" spc="-5" dirty="0">
                <a:latin typeface="Courier New"/>
                <a:cs typeface="Courier New"/>
              </a:rPr>
              <a:t>@hoffman2.idre.ucla.edu's</a:t>
            </a:r>
            <a:r>
              <a:rPr lang="en-US" sz="2000" dirty="0">
                <a:latin typeface="Courier New"/>
                <a:cs typeface="Courier New"/>
              </a:rPr>
              <a:t> </a:t>
            </a:r>
            <a:r>
              <a:rPr sz="2000" spc="-5" dirty="0">
                <a:latin typeface="Courier New"/>
                <a:cs typeface="Courier New"/>
              </a:rPr>
              <a:t>password:</a:t>
            </a:r>
            <a:endParaRPr sz="20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2200" dirty="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"/>
              </a:spcBef>
            </a:pPr>
            <a:endParaRPr lang="en-US" sz="1900" dirty="0">
              <a:latin typeface="Courier New"/>
              <a:cs typeface="Courier New"/>
            </a:endParaRPr>
          </a:p>
          <a:p>
            <a:pPr marL="469265" marR="5080" lvl="1">
              <a:lnSpc>
                <a:spcPts val="3000"/>
              </a:lnSpc>
              <a:tabLst>
                <a:tab pos="750570" algn="l"/>
              </a:tabLst>
            </a:pPr>
            <a:endParaRPr lang="en-US" sz="1900" dirty="0">
              <a:latin typeface="Courier New"/>
              <a:cs typeface="Courier New"/>
            </a:endParaRPr>
          </a:p>
          <a:p>
            <a:pPr marL="469265" marR="5080" indent="-457200">
              <a:lnSpc>
                <a:spcPts val="3000"/>
              </a:lnSpc>
              <a:buFont typeface="Wingdings" pitchFamily="2" charset="2"/>
              <a:buChar char="ü"/>
              <a:tabLst>
                <a:tab pos="750570" algn="l"/>
              </a:tabLst>
            </a:pPr>
            <a:r>
              <a:rPr sz="2400" spc="-80" dirty="0">
                <a:latin typeface="Arial Unicode MS"/>
                <a:cs typeface="Arial Unicode MS"/>
              </a:rPr>
              <a:t>Notice </a:t>
            </a:r>
            <a:r>
              <a:rPr sz="2400" spc="-5" dirty="0">
                <a:latin typeface="Arial Unicode MS"/>
                <a:cs typeface="Arial Unicode MS"/>
              </a:rPr>
              <a:t>that </a:t>
            </a:r>
            <a:r>
              <a:rPr sz="2400" spc="-95" dirty="0">
                <a:latin typeface="Arial Unicode MS"/>
                <a:cs typeface="Arial Unicode MS"/>
              </a:rPr>
              <a:t>when </a:t>
            </a:r>
            <a:r>
              <a:rPr sz="2400" spc="-120" dirty="0">
                <a:latin typeface="Arial Unicode MS"/>
                <a:cs typeface="Arial Unicode MS"/>
              </a:rPr>
              <a:t>you </a:t>
            </a:r>
            <a:r>
              <a:rPr sz="2400" spc="-65" dirty="0">
                <a:latin typeface="Arial Unicode MS"/>
                <a:cs typeface="Arial Unicode MS"/>
              </a:rPr>
              <a:t>type </a:t>
            </a:r>
            <a:r>
              <a:rPr sz="2400" spc="-220" dirty="0">
                <a:latin typeface="Arial Unicode MS"/>
                <a:cs typeface="Arial Unicode MS"/>
              </a:rPr>
              <a:t>a </a:t>
            </a:r>
            <a:r>
              <a:rPr sz="2400" spc="-140" dirty="0">
                <a:latin typeface="Arial Unicode MS"/>
                <a:cs typeface="Arial Unicode MS"/>
              </a:rPr>
              <a:t>password,</a:t>
            </a:r>
            <a:r>
              <a:rPr sz="2400" spc="-500" dirty="0">
                <a:latin typeface="Arial Unicode MS"/>
                <a:cs typeface="Arial Unicode MS"/>
              </a:rPr>
              <a:t> </a:t>
            </a:r>
            <a:r>
              <a:rPr sz="2400" spc="-65" dirty="0">
                <a:latin typeface="Arial Unicode MS"/>
                <a:cs typeface="Arial Unicode MS"/>
              </a:rPr>
              <a:t>nothing </a:t>
            </a:r>
            <a:r>
              <a:rPr sz="2400" spc="-175" dirty="0">
                <a:latin typeface="Arial Unicode MS"/>
                <a:cs typeface="Arial Unicode MS"/>
              </a:rPr>
              <a:t>shows </a:t>
            </a:r>
            <a:r>
              <a:rPr sz="2400" spc="-95" dirty="0">
                <a:latin typeface="Arial Unicode MS"/>
                <a:cs typeface="Arial Unicode MS"/>
              </a:rPr>
              <a:t>up </a:t>
            </a:r>
            <a:r>
              <a:rPr sz="2400" spc="-90" dirty="0">
                <a:latin typeface="Arial Unicode MS"/>
                <a:cs typeface="Arial Unicode MS"/>
              </a:rPr>
              <a:t>on </a:t>
            </a:r>
            <a:r>
              <a:rPr sz="2400" spc="-35" dirty="0">
                <a:latin typeface="Arial Unicode MS"/>
                <a:cs typeface="Arial Unicode MS"/>
              </a:rPr>
              <a:t>the </a:t>
            </a:r>
            <a:r>
              <a:rPr sz="2400" spc="-150" dirty="0">
                <a:latin typeface="Arial Unicode MS"/>
                <a:cs typeface="Arial Unicode MS"/>
              </a:rPr>
              <a:t>screen, </a:t>
            </a:r>
            <a:r>
              <a:rPr sz="2400" spc="-60" dirty="0">
                <a:latin typeface="Arial Unicode MS"/>
                <a:cs typeface="Arial Unicode MS"/>
              </a:rPr>
              <a:t>this </a:t>
            </a:r>
            <a:r>
              <a:rPr sz="2400" spc="-145" dirty="0">
                <a:latin typeface="Arial Unicode MS"/>
                <a:cs typeface="Arial Unicode MS"/>
              </a:rPr>
              <a:t>is </a:t>
            </a:r>
            <a:r>
              <a:rPr sz="2400" spc="-15" dirty="0">
                <a:latin typeface="Arial Unicode MS"/>
                <a:cs typeface="Arial Unicode MS"/>
              </a:rPr>
              <a:t>for </a:t>
            </a:r>
            <a:r>
              <a:rPr sz="2400" spc="-80" dirty="0">
                <a:latin typeface="Arial Unicode MS"/>
                <a:cs typeface="Arial Unicode MS"/>
              </a:rPr>
              <a:t>your</a:t>
            </a:r>
            <a:r>
              <a:rPr lang="en-US" sz="2400" spc="-80" dirty="0">
                <a:latin typeface="Arial Unicode MS"/>
                <a:cs typeface="Arial Unicode MS"/>
              </a:rPr>
              <a:t> </a:t>
            </a:r>
            <a:r>
              <a:rPr sz="2400" spc="-545" dirty="0">
                <a:latin typeface="Arial Unicode MS"/>
                <a:cs typeface="Arial Unicode MS"/>
              </a:rPr>
              <a:t> </a:t>
            </a:r>
            <a:r>
              <a:rPr sz="2400" spc="-95" dirty="0">
                <a:latin typeface="Arial Unicode MS"/>
                <a:cs typeface="Arial Unicode MS"/>
              </a:rPr>
              <a:t>security</a:t>
            </a:r>
            <a:endParaRPr sz="2400" dirty="0">
              <a:latin typeface="Arial Unicode MS"/>
              <a:cs typeface="Arial Unicode MS"/>
            </a:endParaRPr>
          </a:p>
        </p:txBody>
      </p:sp>
    </p:spTree>
    <p:extLst>
      <p:ext uri="{BB962C8B-B14F-4D97-AF65-F5344CB8AC3E}">
        <p14:creationId xmlns:p14="http://schemas.microsoft.com/office/powerpoint/2010/main" val="1272762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B295C7B3-96D1-D44C-8950-FDA0FB5BB2C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Connecting to Hoffman2 cluster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9596A885-291D-4143-889D-B098540FC8A4}"/>
              </a:ext>
            </a:extLst>
          </p:cNvPr>
          <p:cNvGrpSpPr/>
          <p:nvPr/>
        </p:nvGrpSpPr>
        <p:grpSpPr>
          <a:xfrm>
            <a:off x="4310062" y="1409560"/>
            <a:ext cx="74295" cy="5191125"/>
            <a:chOff x="4310062" y="1409560"/>
            <a:chExt cx="74295" cy="519112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FDA46D00-739D-0448-807D-F6DEF7FD3A93}"/>
                </a:ext>
              </a:extLst>
            </p:cNvPr>
            <p:cNvSpPr/>
            <p:nvPr/>
          </p:nvSpPr>
          <p:spPr>
            <a:xfrm>
              <a:off x="4310062" y="1409560"/>
              <a:ext cx="74294" cy="519102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2E5CC5D1-571B-1F4B-A35B-141A4DCE9D83}"/>
                </a:ext>
              </a:extLst>
            </p:cNvPr>
            <p:cNvSpPr/>
            <p:nvPr/>
          </p:nvSpPr>
          <p:spPr>
            <a:xfrm>
              <a:off x="4347971" y="1417319"/>
              <a:ext cx="0" cy="5133975"/>
            </a:xfrm>
            <a:custGeom>
              <a:avLst/>
              <a:gdLst/>
              <a:ahLst/>
              <a:cxnLst/>
              <a:rect l="l" t="t" r="r" b="b"/>
              <a:pathLst>
                <a:path h="5133975">
                  <a:moveTo>
                    <a:pt x="0" y="0"/>
                  </a:moveTo>
                  <a:lnTo>
                    <a:pt x="0" y="5133733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6">
            <a:extLst>
              <a:ext uri="{FF2B5EF4-FFF2-40B4-BE49-F238E27FC236}">
                <a16:creationId xmlns:a16="http://schemas.microsoft.com/office/drawing/2014/main" id="{0AEF9DCD-3C81-0C45-AC49-53CA5823323C}"/>
              </a:ext>
            </a:extLst>
          </p:cNvPr>
          <p:cNvSpPr/>
          <p:nvPr/>
        </p:nvSpPr>
        <p:spPr>
          <a:xfrm>
            <a:off x="1970531" y="1355091"/>
            <a:ext cx="649224" cy="7955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1F68779A-E987-0545-AEB0-1431C8917D2F}"/>
              </a:ext>
            </a:extLst>
          </p:cNvPr>
          <p:cNvSpPr/>
          <p:nvPr/>
        </p:nvSpPr>
        <p:spPr>
          <a:xfrm>
            <a:off x="5876628" y="1310726"/>
            <a:ext cx="1580252" cy="10589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9BCC5A22-6806-1E4A-BCD5-3A16F2631F4F}"/>
              </a:ext>
            </a:extLst>
          </p:cNvPr>
          <p:cNvSpPr/>
          <p:nvPr/>
        </p:nvSpPr>
        <p:spPr>
          <a:xfrm>
            <a:off x="1804416" y="3012948"/>
            <a:ext cx="1063752" cy="10637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9">
            <a:extLst>
              <a:ext uri="{FF2B5EF4-FFF2-40B4-BE49-F238E27FC236}">
                <a16:creationId xmlns:a16="http://schemas.microsoft.com/office/drawing/2014/main" id="{061310A7-DF19-2945-8D2E-83AAA68959C0}"/>
              </a:ext>
            </a:extLst>
          </p:cNvPr>
          <p:cNvGrpSpPr/>
          <p:nvPr/>
        </p:nvGrpSpPr>
        <p:grpSpPr>
          <a:xfrm>
            <a:off x="2207056" y="4550936"/>
            <a:ext cx="175260" cy="652780"/>
            <a:chOff x="2207056" y="4550936"/>
            <a:chExt cx="175260" cy="652780"/>
          </a:xfrm>
        </p:grpSpPr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2975E4D4-88B8-B741-A9B5-3BE06D313D19}"/>
                </a:ext>
              </a:extLst>
            </p:cNvPr>
            <p:cNvSpPr/>
            <p:nvPr/>
          </p:nvSpPr>
          <p:spPr>
            <a:xfrm>
              <a:off x="2207056" y="4550936"/>
              <a:ext cx="174650" cy="652320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1">
              <a:extLst>
                <a:ext uri="{FF2B5EF4-FFF2-40B4-BE49-F238E27FC236}">
                  <a16:creationId xmlns:a16="http://schemas.microsoft.com/office/drawing/2014/main" id="{A3BF5888-DB47-334E-8D30-FA0705619813}"/>
                </a:ext>
              </a:extLst>
            </p:cNvPr>
            <p:cNvSpPr/>
            <p:nvPr/>
          </p:nvSpPr>
          <p:spPr>
            <a:xfrm>
              <a:off x="2295143" y="4562855"/>
              <a:ext cx="0" cy="572770"/>
            </a:xfrm>
            <a:custGeom>
              <a:avLst/>
              <a:gdLst/>
              <a:ahLst/>
              <a:cxnLst/>
              <a:rect l="l" t="t" r="r" b="b"/>
              <a:pathLst>
                <a:path h="572770">
                  <a:moveTo>
                    <a:pt x="0" y="0"/>
                  </a:moveTo>
                  <a:lnTo>
                    <a:pt x="0" y="57277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2">
              <a:extLst>
                <a:ext uri="{FF2B5EF4-FFF2-40B4-BE49-F238E27FC236}">
                  <a16:creationId xmlns:a16="http://schemas.microsoft.com/office/drawing/2014/main" id="{C093C2CE-1A8B-8645-9ED0-9C0C8A752021}"/>
                </a:ext>
              </a:extLst>
            </p:cNvPr>
            <p:cNvSpPr/>
            <p:nvPr/>
          </p:nvSpPr>
          <p:spPr>
            <a:xfrm>
              <a:off x="2235707" y="5044439"/>
              <a:ext cx="118871" cy="115824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3">
            <a:extLst>
              <a:ext uri="{FF2B5EF4-FFF2-40B4-BE49-F238E27FC236}">
                <a16:creationId xmlns:a16="http://schemas.microsoft.com/office/drawing/2014/main" id="{0D94EBC1-EA4D-034E-8FF2-2D8AC0FB9DE0}"/>
              </a:ext>
            </a:extLst>
          </p:cNvPr>
          <p:cNvSpPr txBox="1"/>
          <p:nvPr/>
        </p:nvSpPr>
        <p:spPr>
          <a:xfrm>
            <a:off x="4746752" y="2550032"/>
            <a:ext cx="3632200" cy="6356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5"/>
              </a:spcBef>
            </a:pPr>
            <a:r>
              <a:rPr sz="2000" b="1" spc="-65" dirty="0">
                <a:latin typeface="Helvetica Neue"/>
                <a:cs typeface="Helvetica Neue"/>
              </a:rPr>
              <a:t>putty, </a:t>
            </a:r>
            <a:r>
              <a:rPr sz="2000" b="1" spc="-135" dirty="0">
                <a:latin typeface="Helvetica Neue"/>
                <a:cs typeface="Helvetica Neue"/>
              </a:rPr>
              <a:t>Cygwin, </a:t>
            </a:r>
            <a:r>
              <a:rPr sz="2000" b="1" spc="-90" dirty="0">
                <a:latin typeface="Helvetica Neue"/>
                <a:cs typeface="Helvetica Neue"/>
              </a:rPr>
              <a:t>Ubuntu </a:t>
            </a:r>
            <a:r>
              <a:rPr sz="2000" b="1" spc="-75" dirty="0">
                <a:latin typeface="Helvetica Neue"/>
                <a:cs typeface="Helvetica Neue"/>
              </a:rPr>
              <a:t>for  </a:t>
            </a:r>
            <a:r>
              <a:rPr sz="2000" b="1" spc="-105" dirty="0">
                <a:latin typeface="Helvetica Neue"/>
                <a:cs typeface="Helvetica Neue"/>
              </a:rPr>
              <a:t>Windows </a:t>
            </a:r>
            <a:r>
              <a:rPr sz="2000" b="1" spc="-70" dirty="0">
                <a:latin typeface="Helvetica Neue"/>
                <a:cs typeface="Helvetica Neue"/>
              </a:rPr>
              <a:t>(new </a:t>
            </a:r>
            <a:r>
              <a:rPr sz="2000" b="1" spc="-135" dirty="0">
                <a:latin typeface="Helvetica Neue"/>
                <a:cs typeface="Helvetica Neue"/>
              </a:rPr>
              <a:t>app </a:t>
            </a:r>
            <a:r>
              <a:rPr sz="2000" b="1" spc="-105" dirty="0">
                <a:latin typeface="Helvetica Neue"/>
                <a:cs typeface="Helvetica Neue"/>
              </a:rPr>
              <a:t>Windows</a:t>
            </a:r>
            <a:r>
              <a:rPr sz="2000" b="1" spc="135" dirty="0">
                <a:latin typeface="Helvetica Neue"/>
                <a:cs typeface="Helvetica Neue"/>
              </a:rPr>
              <a:t> </a:t>
            </a:r>
            <a:r>
              <a:rPr sz="2000" b="1" spc="-35" dirty="0">
                <a:latin typeface="Helvetica Neue"/>
                <a:cs typeface="Helvetica Neue"/>
              </a:rPr>
              <a:t>10)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4A72D036-3FE6-3941-94D4-9160BBBDC29C}"/>
              </a:ext>
            </a:extLst>
          </p:cNvPr>
          <p:cNvSpPr txBox="1"/>
          <p:nvPr/>
        </p:nvSpPr>
        <p:spPr>
          <a:xfrm>
            <a:off x="4527930" y="4310888"/>
            <a:ext cx="428053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dirty="0">
                <a:latin typeface="Arial Unicode MS"/>
                <a:cs typeface="Arial Unicode MS"/>
              </a:rPr>
              <a:t>https://www.chiark.greenend.org.uk/~</a:t>
            </a:r>
            <a:r>
              <a:rPr lang="en-US" sz="1200" noProof="1">
                <a:latin typeface="Arial Unicode MS"/>
                <a:cs typeface="Arial Unicode MS"/>
              </a:rPr>
              <a:t>sgtatham</a:t>
            </a:r>
            <a:r>
              <a:rPr lang="en-US" sz="1200" dirty="0">
                <a:latin typeface="Arial Unicode MS"/>
                <a:cs typeface="Arial Unicode MS"/>
              </a:rPr>
              <a:t>/putty/</a:t>
            </a:r>
            <a:r>
              <a:rPr lang="en-US" sz="1200" noProof="1">
                <a:latin typeface="Arial Unicode MS"/>
                <a:cs typeface="Arial Unicode MS"/>
              </a:rPr>
              <a:t>latest</a:t>
            </a:r>
            <a:r>
              <a:rPr lang="en-US" sz="1200" dirty="0">
                <a:latin typeface="Arial Unicode MS"/>
                <a:cs typeface="Arial Unicode MS"/>
              </a:rPr>
              <a:t>.</a:t>
            </a:r>
            <a:r>
              <a:rPr lang="en-US" sz="1200" noProof="1">
                <a:latin typeface="Arial Unicode MS"/>
                <a:cs typeface="Arial Unicode MS"/>
              </a:rPr>
              <a:t>html</a:t>
            </a:r>
          </a:p>
        </p:txBody>
      </p:sp>
      <p:sp>
        <p:nvSpPr>
          <p:cNvPr id="18" name="object 15">
            <a:extLst>
              <a:ext uri="{FF2B5EF4-FFF2-40B4-BE49-F238E27FC236}">
                <a16:creationId xmlns:a16="http://schemas.microsoft.com/office/drawing/2014/main" id="{02D09505-02C5-3144-8AE1-E4D7B16AF911}"/>
              </a:ext>
            </a:extLst>
          </p:cNvPr>
          <p:cNvSpPr/>
          <p:nvPr/>
        </p:nvSpPr>
        <p:spPr>
          <a:xfrm>
            <a:off x="4905755" y="3544823"/>
            <a:ext cx="3048000" cy="6736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6B5EF307-071F-9F43-8BD3-A050C77A0891}"/>
              </a:ext>
            </a:extLst>
          </p:cNvPr>
          <p:cNvGrpSpPr/>
          <p:nvPr/>
        </p:nvGrpSpPr>
        <p:grpSpPr>
          <a:xfrm>
            <a:off x="6774566" y="4675904"/>
            <a:ext cx="175260" cy="652780"/>
            <a:chOff x="6774566" y="4675904"/>
            <a:chExt cx="175260" cy="65278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0B3068DA-22FD-CB40-96AC-C021BAC4F5AE}"/>
                </a:ext>
              </a:extLst>
            </p:cNvPr>
            <p:cNvSpPr/>
            <p:nvPr/>
          </p:nvSpPr>
          <p:spPr>
            <a:xfrm>
              <a:off x="6774566" y="4675904"/>
              <a:ext cx="174895" cy="652320"/>
            </a:xfrm>
            <a:prstGeom prst="rect">
              <a:avLst/>
            </a:prstGeom>
            <a:blipFill>
              <a:blip r:embed="rId9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0790EF53-AFD3-064E-AF2D-52370B210226}"/>
                </a:ext>
              </a:extLst>
            </p:cNvPr>
            <p:cNvSpPr/>
            <p:nvPr/>
          </p:nvSpPr>
          <p:spPr>
            <a:xfrm>
              <a:off x="6864095" y="4687824"/>
              <a:ext cx="0" cy="572770"/>
            </a:xfrm>
            <a:custGeom>
              <a:avLst/>
              <a:gdLst/>
              <a:ahLst/>
              <a:cxnLst/>
              <a:rect l="l" t="t" r="r" b="b"/>
              <a:pathLst>
                <a:path h="572770">
                  <a:moveTo>
                    <a:pt x="0" y="0"/>
                  </a:moveTo>
                  <a:lnTo>
                    <a:pt x="0" y="572769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A6C2D5F2-69DE-9E4D-9FB2-09A4CBE25B9F}"/>
                </a:ext>
              </a:extLst>
            </p:cNvPr>
            <p:cNvSpPr/>
            <p:nvPr/>
          </p:nvSpPr>
          <p:spPr>
            <a:xfrm>
              <a:off x="6804659" y="5169408"/>
              <a:ext cx="117348" cy="117348"/>
            </a:xfrm>
            <a:prstGeom prst="rect">
              <a:avLst/>
            </a:prstGeom>
            <a:blipFill>
              <a:blip r:embed="rId10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1">
            <a:extLst>
              <a:ext uri="{FF2B5EF4-FFF2-40B4-BE49-F238E27FC236}">
                <a16:creationId xmlns:a16="http://schemas.microsoft.com/office/drawing/2014/main" id="{85DE5832-67BB-B943-9510-48612E3E5F08}"/>
              </a:ext>
            </a:extLst>
          </p:cNvPr>
          <p:cNvSpPr txBox="1"/>
          <p:nvPr/>
        </p:nvSpPr>
        <p:spPr>
          <a:xfrm>
            <a:off x="1795651" y="2221992"/>
            <a:ext cx="941069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395" dirty="0">
                <a:latin typeface="Helvetica Neue"/>
                <a:cs typeface="Helvetica Neue"/>
              </a:rPr>
              <a:t>T</a:t>
            </a:r>
            <a:r>
              <a:rPr sz="2000" b="1" spc="-110" dirty="0">
                <a:latin typeface="Helvetica Neue"/>
                <a:cs typeface="Helvetica Neue"/>
              </a:rPr>
              <a:t>ermi</a:t>
            </a:r>
            <a:r>
              <a:rPr sz="2000" b="1" spc="-125" dirty="0">
                <a:latin typeface="Helvetica Neue"/>
                <a:cs typeface="Helvetica Neue"/>
              </a:rPr>
              <a:t>n</a:t>
            </a:r>
            <a:r>
              <a:rPr sz="2000" b="1" spc="-105" dirty="0">
                <a:latin typeface="Helvetica Neue"/>
                <a:cs typeface="Helvetica Neue"/>
              </a:rPr>
              <a:t>al</a:t>
            </a:r>
            <a:endParaRPr sz="2000">
              <a:latin typeface="Helvetica Neue"/>
              <a:cs typeface="Helvetica Neue"/>
            </a:endParaRPr>
          </a:p>
        </p:txBody>
      </p:sp>
      <p:sp>
        <p:nvSpPr>
          <p:cNvPr id="25" name="object 22">
            <a:extLst>
              <a:ext uri="{FF2B5EF4-FFF2-40B4-BE49-F238E27FC236}">
                <a16:creationId xmlns:a16="http://schemas.microsoft.com/office/drawing/2014/main" id="{354DD457-71A3-FE49-8D8D-0A50DEC92B3A}"/>
              </a:ext>
            </a:extLst>
          </p:cNvPr>
          <p:cNvSpPr/>
          <p:nvPr/>
        </p:nvSpPr>
        <p:spPr>
          <a:xfrm>
            <a:off x="1773935" y="5484876"/>
            <a:ext cx="1106424" cy="11475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10BD0608-E4DF-8B4B-A85A-A425741E68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6636" y="5477607"/>
            <a:ext cx="4394200" cy="10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998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2">
            <a:extLst>
              <a:ext uri="{FF2B5EF4-FFF2-40B4-BE49-F238E27FC236}">
                <a16:creationId xmlns:a16="http://schemas.microsoft.com/office/drawing/2014/main" id="{8B87A1A9-50E1-7B4F-AC0F-ADA69A69D06B}"/>
              </a:ext>
            </a:extLst>
          </p:cNvPr>
          <p:cNvSpPr/>
          <p:nvPr/>
        </p:nvSpPr>
        <p:spPr>
          <a:xfrm>
            <a:off x="205740" y="2057400"/>
            <a:ext cx="3938016" cy="3817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BFE7C0F0-D7C6-7040-81B0-A6A7F4FEAC08}"/>
              </a:ext>
            </a:extLst>
          </p:cNvPr>
          <p:cNvSpPr txBox="1"/>
          <p:nvPr/>
        </p:nvSpPr>
        <p:spPr>
          <a:xfrm>
            <a:off x="1594485" y="1538732"/>
            <a:ext cx="21901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Arial Unicode MS"/>
                <a:cs typeface="Arial Unicode MS"/>
              </a:rPr>
              <a:t>hoﬀman2.idre.ucla.edu</a:t>
            </a:r>
            <a:endParaRPr sz="1800">
              <a:latin typeface="Arial Unicode MS"/>
              <a:cs typeface="Arial Unicode MS"/>
            </a:endParaRPr>
          </a:p>
        </p:txBody>
      </p:sp>
      <p:grpSp>
        <p:nvGrpSpPr>
          <p:cNvPr id="6" name="object 5">
            <a:extLst>
              <a:ext uri="{FF2B5EF4-FFF2-40B4-BE49-F238E27FC236}">
                <a16:creationId xmlns:a16="http://schemas.microsoft.com/office/drawing/2014/main" id="{D64B18FF-9C9B-7243-8542-5CB384B92FB8}"/>
              </a:ext>
            </a:extLst>
          </p:cNvPr>
          <p:cNvGrpSpPr/>
          <p:nvPr/>
        </p:nvGrpSpPr>
        <p:grpSpPr>
          <a:xfrm>
            <a:off x="2078735" y="1812035"/>
            <a:ext cx="502920" cy="4485640"/>
            <a:chOff x="2078735" y="1812035"/>
            <a:chExt cx="502920" cy="4485640"/>
          </a:xfrm>
        </p:grpSpPr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E9203B87-36B1-A841-973C-D5C21B1FACCC}"/>
                </a:ext>
              </a:extLst>
            </p:cNvPr>
            <p:cNvSpPr/>
            <p:nvPr/>
          </p:nvSpPr>
          <p:spPr>
            <a:xfrm>
              <a:off x="2285999" y="1812035"/>
              <a:ext cx="295656" cy="14295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">
              <a:extLst>
                <a:ext uri="{FF2B5EF4-FFF2-40B4-BE49-F238E27FC236}">
                  <a16:creationId xmlns:a16="http://schemas.microsoft.com/office/drawing/2014/main" id="{C2A66F17-993A-AA44-B22F-21CF342AEFDC}"/>
                </a:ext>
              </a:extLst>
            </p:cNvPr>
            <p:cNvSpPr/>
            <p:nvPr/>
          </p:nvSpPr>
          <p:spPr>
            <a:xfrm>
              <a:off x="2432303" y="1837943"/>
              <a:ext cx="0" cy="1211580"/>
            </a:xfrm>
            <a:custGeom>
              <a:avLst/>
              <a:gdLst/>
              <a:ahLst/>
              <a:cxnLst/>
              <a:rect l="l" t="t" r="r" b="b"/>
              <a:pathLst>
                <a:path h="1211580">
                  <a:moveTo>
                    <a:pt x="0" y="0"/>
                  </a:moveTo>
                  <a:lnTo>
                    <a:pt x="0" y="1211326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8">
              <a:extLst>
                <a:ext uri="{FF2B5EF4-FFF2-40B4-BE49-F238E27FC236}">
                  <a16:creationId xmlns:a16="http://schemas.microsoft.com/office/drawing/2014/main" id="{E6A60B1B-23F8-CB49-BE54-EF8B3C9FA82E}"/>
                </a:ext>
              </a:extLst>
            </p:cNvPr>
            <p:cNvSpPr/>
            <p:nvPr/>
          </p:nvSpPr>
          <p:spPr>
            <a:xfrm>
              <a:off x="2374391" y="2958083"/>
              <a:ext cx="117348" cy="115824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9">
              <a:extLst>
                <a:ext uri="{FF2B5EF4-FFF2-40B4-BE49-F238E27FC236}">
                  <a16:creationId xmlns:a16="http://schemas.microsoft.com/office/drawing/2014/main" id="{960969C2-C27F-6749-99C8-977E92B5187A}"/>
                </a:ext>
              </a:extLst>
            </p:cNvPr>
            <p:cNvSpPr/>
            <p:nvPr/>
          </p:nvSpPr>
          <p:spPr>
            <a:xfrm>
              <a:off x="2078735" y="3816095"/>
              <a:ext cx="291084" cy="2481072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0">
              <a:extLst>
                <a:ext uri="{FF2B5EF4-FFF2-40B4-BE49-F238E27FC236}">
                  <a16:creationId xmlns:a16="http://schemas.microsoft.com/office/drawing/2014/main" id="{DC9C31C7-D272-7842-B8EE-D887B926CA8F}"/>
                </a:ext>
              </a:extLst>
            </p:cNvPr>
            <p:cNvSpPr/>
            <p:nvPr/>
          </p:nvSpPr>
          <p:spPr>
            <a:xfrm>
              <a:off x="2225039" y="3968495"/>
              <a:ext cx="0" cy="2261235"/>
            </a:xfrm>
            <a:custGeom>
              <a:avLst/>
              <a:gdLst/>
              <a:ahLst/>
              <a:cxnLst/>
              <a:rect l="l" t="t" r="r" b="b"/>
              <a:pathLst>
                <a:path h="2261235">
                  <a:moveTo>
                    <a:pt x="0" y="2261171"/>
                  </a:moveTo>
                  <a:lnTo>
                    <a:pt x="0" y="0"/>
                  </a:lnTo>
                </a:path>
              </a:pathLst>
            </a:custGeom>
            <a:ln w="9144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1">
              <a:extLst>
                <a:ext uri="{FF2B5EF4-FFF2-40B4-BE49-F238E27FC236}">
                  <a16:creationId xmlns:a16="http://schemas.microsoft.com/office/drawing/2014/main" id="{A6AE9634-5160-234F-A58D-493AFD6949D5}"/>
                </a:ext>
              </a:extLst>
            </p:cNvPr>
            <p:cNvSpPr/>
            <p:nvPr/>
          </p:nvSpPr>
          <p:spPr>
            <a:xfrm>
              <a:off x="2165603" y="3944111"/>
              <a:ext cx="117348" cy="115824"/>
            </a:xfrm>
            <a:prstGeom prst="rect">
              <a:avLst/>
            </a:prstGeom>
            <a:blipFill>
              <a:blip r:embed="rId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2">
            <a:extLst>
              <a:ext uri="{FF2B5EF4-FFF2-40B4-BE49-F238E27FC236}">
                <a16:creationId xmlns:a16="http://schemas.microsoft.com/office/drawing/2014/main" id="{D3879FBC-FB54-D04C-ADA1-D8089BEBA6EA}"/>
              </a:ext>
            </a:extLst>
          </p:cNvPr>
          <p:cNvSpPr txBox="1"/>
          <p:nvPr/>
        </p:nvSpPr>
        <p:spPr>
          <a:xfrm>
            <a:off x="1101039" y="6239662"/>
            <a:ext cx="276796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45" dirty="0">
                <a:latin typeface="Arial Unicode MS"/>
                <a:cs typeface="Arial Unicode MS"/>
              </a:rPr>
              <a:t>Session </a:t>
            </a:r>
            <a:r>
              <a:rPr sz="1800" spc="-95" dirty="0">
                <a:latin typeface="Arial Unicode MS"/>
                <a:cs typeface="Arial Unicode MS"/>
              </a:rPr>
              <a:t>name </a:t>
            </a:r>
            <a:r>
              <a:rPr sz="1800" spc="-80" dirty="0">
                <a:latin typeface="Arial Unicode MS"/>
                <a:cs typeface="Arial Unicode MS"/>
              </a:rPr>
              <a:t>(e.g.</a:t>
            </a:r>
            <a:r>
              <a:rPr sz="1800" spc="-140" dirty="0">
                <a:latin typeface="Arial Unicode MS"/>
                <a:cs typeface="Arial Unicode MS"/>
              </a:rPr>
              <a:t> </a:t>
            </a:r>
            <a:r>
              <a:rPr sz="1800" spc="-60" dirty="0">
                <a:latin typeface="Arial Unicode MS"/>
                <a:cs typeface="Arial Unicode MS"/>
              </a:rPr>
              <a:t>hoﬀman2)</a:t>
            </a:r>
            <a:endParaRPr sz="1800">
              <a:latin typeface="Arial Unicode MS"/>
              <a:cs typeface="Arial Unicode MS"/>
            </a:endParaRPr>
          </a:p>
        </p:txBody>
      </p:sp>
      <p:grpSp>
        <p:nvGrpSpPr>
          <p:cNvPr id="14" name="object 13">
            <a:extLst>
              <a:ext uri="{FF2B5EF4-FFF2-40B4-BE49-F238E27FC236}">
                <a16:creationId xmlns:a16="http://schemas.microsoft.com/office/drawing/2014/main" id="{35504284-A4E5-ED4A-A793-EE0F172E3CF0}"/>
              </a:ext>
            </a:extLst>
          </p:cNvPr>
          <p:cNvGrpSpPr/>
          <p:nvPr/>
        </p:nvGrpSpPr>
        <p:grpSpPr>
          <a:xfrm>
            <a:off x="4214149" y="3778382"/>
            <a:ext cx="541020" cy="175260"/>
            <a:chOff x="4214149" y="3778382"/>
            <a:chExt cx="541020" cy="175260"/>
          </a:xfrm>
        </p:grpSpPr>
        <p:sp>
          <p:nvSpPr>
            <p:cNvPr id="15" name="object 14">
              <a:extLst>
                <a:ext uri="{FF2B5EF4-FFF2-40B4-BE49-F238E27FC236}">
                  <a16:creationId xmlns:a16="http://schemas.microsoft.com/office/drawing/2014/main" id="{984D22FE-EDDC-C345-A0D4-2893F37F566B}"/>
                </a:ext>
              </a:extLst>
            </p:cNvPr>
            <p:cNvSpPr/>
            <p:nvPr/>
          </p:nvSpPr>
          <p:spPr>
            <a:xfrm>
              <a:off x="4214149" y="3778382"/>
              <a:ext cx="540879" cy="174895"/>
            </a:xfrm>
            <a:prstGeom prst="rect">
              <a:avLst/>
            </a:prstGeom>
            <a:blipFill>
              <a:blip r:embed="rId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5">
              <a:extLst>
                <a:ext uri="{FF2B5EF4-FFF2-40B4-BE49-F238E27FC236}">
                  <a16:creationId xmlns:a16="http://schemas.microsoft.com/office/drawing/2014/main" id="{3A424612-0136-5F4D-920E-9CDDA62AEBE6}"/>
                </a:ext>
              </a:extLst>
            </p:cNvPr>
            <p:cNvSpPr/>
            <p:nvPr/>
          </p:nvSpPr>
          <p:spPr>
            <a:xfrm>
              <a:off x="4247387" y="3846576"/>
              <a:ext cx="460375" cy="0"/>
            </a:xfrm>
            <a:custGeom>
              <a:avLst/>
              <a:gdLst/>
              <a:ahLst/>
              <a:cxnLst/>
              <a:rect l="l" t="t" r="r" b="b"/>
              <a:pathLst>
                <a:path w="460375">
                  <a:moveTo>
                    <a:pt x="0" y="0"/>
                  </a:moveTo>
                  <a:lnTo>
                    <a:pt x="459866" y="0"/>
                  </a:lnTo>
                </a:path>
              </a:pathLst>
            </a:custGeom>
            <a:ln w="18288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6">
              <a:extLst>
                <a:ext uri="{FF2B5EF4-FFF2-40B4-BE49-F238E27FC236}">
                  <a16:creationId xmlns:a16="http://schemas.microsoft.com/office/drawing/2014/main" id="{149E9F44-8863-F548-800B-E78CC4176FFC}"/>
                </a:ext>
              </a:extLst>
            </p:cNvPr>
            <p:cNvSpPr/>
            <p:nvPr/>
          </p:nvSpPr>
          <p:spPr>
            <a:xfrm>
              <a:off x="4616195" y="3787140"/>
              <a:ext cx="115824" cy="118872"/>
            </a:xfrm>
            <a:prstGeom prst="rect">
              <a:avLst/>
            </a:prstGeom>
            <a:blipFill>
              <a:blip r:embed="rId8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7">
            <a:extLst>
              <a:ext uri="{FF2B5EF4-FFF2-40B4-BE49-F238E27FC236}">
                <a16:creationId xmlns:a16="http://schemas.microsoft.com/office/drawing/2014/main" id="{FC442949-5BE2-B34F-84D7-403A796F3906}"/>
              </a:ext>
            </a:extLst>
          </p:cNvPr>
          <p:cNvSpPr/>
          <p:nvPr/>
        </p:nvSpPr>
        <p:spPr>
          <a:xfrm>
            <a:off x="4835652" y="2526792"/>
            <a:ext cx="4021836" cy="25328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8">
            <a:extLst>
              <a:ext uri="{FF2B5EF4-FFF2-40B4-BE49-F238E27FC236}">
                <a16:creationId xmlns:a16="http://schemas.microsoft.com/office/drawing/2014/main" id="{E5255CF6-53A0-8244-84DB-10BFEAEFDCA0}"/>
              </a:ext>
            </a:extLst>
          </p:cNvPr>
          <p:cNvSpPr txBox="1"/>
          <p:nvPr/>
        </p:nvSpPr>
        <p:spPr>
          <a:xfrm>
            <a:off x="5478526" y="5233161"/>
            <a:ext cx="2727325" cy="239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65" dirty="0">
                <a:latin typeface="Arial Unicode MS"/>
                <a:cs typeface="Arial Unicode MS"/>
              </a:rPr>
              <a:t>“Yes”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spc="-5" dirty="0">
                <a:latin typeface="Arial Unicode MS"/>
                <a:cs typeface="Arial Unicode MS"/>
              </a:rPr>
              <a:t>for</a:t>
            </a:r>
            <a:r>
              <a:rPr sz="1400" spc="-125" dirty="0">
                <a:latin typeface="Arial Unicode MS"/>
                <a:cs typeface="Arial Unicode MS"/>
              </a:rPr>
              <a:t> </a:t>
            </a:r>
            <a:r>
              <a:rPr sz="1400" spc="-20" dirty="0">
                <a:latin typeface="Arial Unicode MS"/>
                <a:cs typeface="Arial Unicode MS"/>
              </a:rPr>
              <a:t>ﬁngerprint</a:t>
            </a:r>
            <a:r>
              <a:rPr sz="1400" spc="-120" dirty="0">
                <a:latin typeface="Arial Unicode MS"/>
                <a:cs typeface="Arial Unicode MS"/>
              </a:rPr>
              <a:t> </a:t>
            </a:r>
            <a:r>
              <a:rPr sz="1400" spc="-5" dirty="0">
                <a:latin typeface="Arial Unicode MS"/>
                <a:cs typeface="Arial Unicode MS"/>
              </a:rPr>
              <a:t>for</a:t>
            </a:r>
            <a:r>
              <a:rPr sz="1400" spc="-114" dirty="0">
                <a:latin typeface="Arial Unicode MS"/>
                <a:cs typeface="Arial Unicode MS"/>
              </a:rPr>
              <a:t> </a:t>
            </a:r>
            <a:r>
              <a:rPr sz="1400" spc="-20" dirty="0">
                <a:latin typeface="Arial Unicode MS"/>
                <a:cs typeface="Arial Unicode MS"/>
              </a:rPr>
              <a:t>the</a:t>
            </a:r>
            <a:r>
              <a:rPr sz="1400" spc="-70" dirty="0">
                <a:latin typeface="Arial Unicode MS"/>
                <a:cs typeface="Arial Unicode MS"/>
              </a:rPr>
              <a:t> </a:t>
            </a:r>
            <a:r>
              <a:rPr sz="1400" spc="-15" dirty="0">
                <a:latin typeface="Arial Unicode MS"/>
                <a:cs typeface="Arial Unicode MS"/>
              </a:rPr>
              <a:t>ﬁrst</a:t>
            </a:r>
            <a:r>
              <a:rPr sz="1400" spc="-105" dirty="0">
                <a:latin typeface="Arial Unicode MS"/>
                <a:cs typeface="Arial Unicode MS"/>
              </a:rPr>
              <a:t> </a:t>
            </a:r>
            <a:r>
              <a:rPr sz="1400" dirty="0">
                <a:latin typeface="Arial Unicode MS"/>
                <a:cs typeface="Arial Unicode MS"/>
              </a:rPr>
              <a:t>time!</a:t>
            </a:r>
            <a:endParaRPr sz="1400">
              <a:latin typeface="Arial Unicode MS"/>
              <a:cs typeface="Arial Unicode MS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6437ADF-BEAD-8C48-A711-AFE06B0E9D2F}"/>
              </a:ext>
            </a:extLst>
          </p:cNvPr>
          <p:cNvSpPr txBox="1">
            <a:spLocks/>
          </p:cNvSpPr>
          <p:nvPr/>
        </p:nvSpPr>
        <p:spPr>
          <a:xfrm>
            <a:off x="628650" y="365125"/>
            <a:ext cx="7886700" cy="822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Putty for Windows</a:t>
            </a:r>
          </a:p>
        </p:txBody>
      </p:sp>
    </p:spTree>
    <p:extLst>
      <p:ext uri="{BB962C8B-B14F-4D97-AF65-F5344CB8AC3E}">
        <p14:creationId xmlns:p14="http://schemas.microsoft.com/office/powerpoint/2010/main" val="12502071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1110</TotalTime>
  <Words>2223</Words>
  <Application>Microsoft Macintosh PowerPoint</Application>
  <PresentationFormat>On-screen Show (4:3)</PresentationFormat>
  <Paragraphs>404</Paragraphs>
  <Slides>49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9" baseType="lpstr">
      <vt:lpstr>Arial Unicode MS</vt:lpstr>
      <vt:lpstr>Arial</vt:lpstr>
      <vt:lpstr>Calibri</vt:lpstr>
      <vt:lpstr>Calibri Light</vt:lpstr>
      <vt:lpstr>Courier New</vt:lpstr>
      <vt:lpstr>Helvetica</vt:lpstr>
      <vt:lpstr>Helvetica Neue</vt:lpstr>
      <vt:lpstr>System Font Regular</vt:lpstr>
      <vt:lpstr>Wingdings</vt:lpstr>
      <vt:lpstr>Office Theme</vt:lpstr>
      <vt:lpstr>Intro to UNIX  command line  Day 1</vt:lpstr>
      <vt:lpstr>PowerPoint Presentation</vt:lpstr>
      <vt:lpstr>Why UNIX command line?</vt:lpstr>
      <vt:lpstr>UNIX command line</vt:lpstr>
      <vt:lpstr>Command-line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UNIX  command line  Day 1</dc:title>
  <dc:creator>Asli Yildirim</dc:creator>
  <cp:lastModifiedBy>Asli Yildirim</cp:lastModifiedBy>
  <cp:revision>67</cp:revision>
  <dcterms:created xsi:type="dcterms:W3CDTF">2020-10-04T22:11:22Z</dcterms:created>
  <dcterms:modified xsi:type="dcterms:W3CDTF">2020-10-06T15:30:48Z</dcterms:modified>
</cp:coreProperties>
</file>